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Lst>
  <p:sldSz cx="12192000" cy="6858000"/>
  <p:notesSz cx="6792913" cy="9925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10"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C5522EC-456B-415C-A9BC-AA336B5CB484}" type="datetimeFigureOut">
              <a:rPr lang="en-GB" smtClean="0"/>
              <a:t>21/04/2023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2906945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C5522EC-456B-415C-A9BC-AA336B5CB484}" type="datetimeFigureOut">
              <a:rPr lang="en-GB" smtClean="0"/>
              <a:t>21/04/2023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1859556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C5522EC-456B-415C-A9BC-AA336B5CB484}" type="datetimeFigureOut">
              <a:rPr lang="en-GB" smtClean="0"/>
              <a:t>21/04/2023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1632771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C5522EC-456B-415C-A9BC-AA336B5CB484}" type="datetimeFigureOut">
              <a:rPr lang="en-GB" smtClean="0"/>
              <a:t>21/04/2023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1538734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C5522EC-456B-415C-A9BC-AA336B5CB484}" type="datetimeFigureOut">
              <a:rPr lang="en-GB" smtClean="0"/>
              <a:t>21/04/2023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4156815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C5522EC-456B-415C-A9BC-AA336B5CB484}" type="datetimeFigureOut">
              <a:rPr lang="en-GB" smtClean="0"/>
              <a:t>21/04/2023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209940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5522EC-456B-415C-A9BC-AA336B5CB484}" type="datetimeFigureOut">
              <a:rPr lang="en-GB" smtClean="0"/>
              <a:t>21/04/2023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2721945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C5522EC-456B-415C-A9BC-AA336B5CB484}" type="datetimeFigureOut">
              <a:rPr lang="en-GB" smtClean="0"/>
              <a:t>21/04/2023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367237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C5522EC-456B-415C-A9BC-AA336B5CB484}" type="datetimeFigureOut">
              <a:rPr lang="en-GB" smtClean="0"/>
              <a:t>21/04/2023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1007642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C5522EC-456B-415C-A9BC-AA336B5CB484}" type="datetimeFigureOut">
              <a:rPr lang="en-GB" smtClean="0"/>
              <a:t>21/04/2023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71695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C5522EC-456B-415C-A9BC-AA336B5CB484}" type="datetimeFigureOut">
              <a:rPr lang="en-GB" smtClean="0"/>
              <a:t>21/04/2023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1A7901-0483-4BE5-A363-99C391DDA152}" type="slidenum">
              <a:rPr lang="en-GB" smtClean="0"/>
              <a:t>‹#›</a:t>
            </a:fld>
            <a:endParaRPr lang="en-GB"/>
          </a:p>
        </p:txBody>
      </p:sp>
    </p:spTree>
    <p:extLst>
      <p:ext uri="{BB962C8B-B14F-4D97-AF65-F5344CB8AC3E}">
        <p14:creationId xmlns:p14="http://schemas.microsoft.com/office/powerpoint/2010/main" val="3420893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5522EC-456B-415C-A9BC-AA336B5CB484}" type="datetimeFigureOut">
              <a:rPr lang="en-GB" smtClean="0"/>
              <a:t>21/04/2023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1A7901-0483-4BE5-A363-99C391DDA152}" type="slidenum">
              <a:rPr lang="en-GB" smtClean="0"/>
              <a:t>‹#›</a:t>
            </a:fld>
            <a:endParaRPr lang="en-GB"/>
          </a:p>
        </p:txBody>
      </p:sp>
    </p:spTree>
    <p:extLst>
      <p:ext uri="{BB962C8B-B14F-4D97-AF65-F5344CB8AC3E}">
        <p14:creationId xmlns:p14="http://schemas.microsoft.com/office/powerpoint/2010/main" val="4025775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c3rs.org.uk/3rs-resources/malocclusion-mice" TargetMode="Externa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670030" y="156209"/>
            <a:ext cx="6546334" cy="751406"/>
          </a:xfrm>
        </p:spPr>
        <p:txBody>
          <a:bodyPr>
            <a:normAutofit fontScale="90000"/>
          </a:bodyPr>
          <a:lstStyle/>
          <a:p>
            <a:pPr algn="ctr"/>
            <a:r>
              <a:rPr lang="en-GB" sz="3600" b="1" u="sng" dirty="0" smtClean="0">
                <a:solidFill>
                  <a:schemeClr val="accent1"/>
                </a:solidFill>
              </a:rPr>
              <a:t>Mice </a:t>
            </a:r>
            <a:r>
              <a:rPr lang="en-GB" sz="3600" b="1" u="sng" dirty="0">
                <a:solidFill>
                  <a:schemeClr val="accent1"/>
                </a:solidFill>
              </a:rPr>
              <a:t>Found Dead with Malocclusion</a:t>
            </a:r>
            <a:r>
              <a:rPr lang="en-GB" sz="3600" b="1" u="sng" dirty="0" smtClean="0"/>
              <a:t/>
            </a:r>
            <a:br>
              <a:rPr lang="en-GB" sz="3600" b="1" u="sng" dirty="0" smtClean="0"/>
            </a:br>
            <a:r>
              <a:rPr lang="en-GB" sz="3600" b="1" u="sng" dirty="0">
                <a:solidFill>
                  <a:schemeClr val="accent1"/>
                </a:solidFill>
              </a:rPr>
              <a:t>Not pursued as non-compliance</a:t>
            </a:r>
            <a:endParaRPr lang="en-GB" sz="3600" b="1" u="sng" dirty="0"/>
          </a:p>
        </p:txBody>
      </p:sp>
      <p:sp>
        <p:nvSpPr>
          <p:cNvPr id="12" name="TextBox 11"/>
          <p:cNvSpPr txBox="1"/>
          <p:nvPr/>
        </p:nvSpPr>
        <p:spPr>
          <a:xfrm>
            <a:off x="1865926" y="1293551"/>
            <a:ext cx="8154542" cy="584775"/>
          </a:xfrm>
          <a:prstGeom prst="rect">
            <a:avLst/>
          </a:prstGeom>
          <a:noFill/>
          <a:ln>
            <a:solidFill>
              <a:schemeClr val="tx2"/>
            </a:solidFill>
          </a:ln>
        </p:spPr>
        <p:txBody>
          <a:bodyPr wrap="square" rtlCol="0">
            <a:spAutoFit/>
          </a:bodyPr>
          <a:lstStyle/>
          <a:p>
            <a:pPr algn="ctr"/>
            <a:r>
              <a:rPr lang="en-GB" u="sng" dirty="0">
                <a:solidFill>
                  <a:schemeClr val="accent1"/>
                </a:solidFill>
              </a:rPr>
              <a:t>What happened?</a:t>
            </a:r>
          </a:p>
          <a:p>
            <a:pPr marL="285750" indent="-285750">
              <a:buFont typeface="Arial" panose="020B0604020202020204" pitchFamily="34" charset="0"/>
              <a:buChar char="•"/>
            </a:pPr>
            <a:r>
              <a:rPr lang="en-GB" sz="1400" dirty="0" smtClean="0">
                <a:solidFill>
                  <a:schemeClr val="accent1">
                    <a:lumMod val="50000"/>
                  </a:schemeClr>
                </a:solidFill>
              </a:rPr>
              <a:t>Mice have been found dead. </a:t>
            </a:r>
            <a:r>
              <a:rPr lang="en-GB" sz="1400" dirty="0">
                <a:solidFill>
                  <a:schemeClr val="accent1">
                    <a:lumMod val="50000"/>
                  </a:schemeClr>
                </a:solidFill>
              </a:rPr>
              <a:t>O</a:t>
            </a:r>
            <a:r>
              <a:rPr lang="en-GB" sz="1400" dirty="0" smtClean="0">
                <a:solidFill>
                  <a:schemeClr val="accent1">
                    <a:lumMod val="50000"/>
                  </a:schemeClr>
                </a:solidFill>
              </a:rPr>
              <a:t>n </a:t>
            </a:r>
            <a:r>
              <a:rPr lang="en-GB" sz="1400" dirty="0">
                <a:solidFill>
                  <a:schemeClr val="accent1">
                    <a:lumMod val="50000"/>
                  </a:schemeClr>
                </a:solidFill>
              </a:rPr>
              <a:t>observations of </a:t>
            </a:r>
            <a:r>
              <a:rPr lang="en-GB" sz="1400" dirty="0" smtClean="0">
                <a:solidFill>
                  <a:schemeClr val="accent1">
                    <a:lumMod val="50000"/>
                  </a:schemeClr>
                </a:solidFill>
              </a:rPr>
              <a:t>cadavers, </a:t>
            </a:r>
            <a:r>
              <a:rPr lang="en-GB" sz="1400" dirty="0">
                <a:solidFill>
                  <a:schemeClr val="accent1">
                    <a:lumMod val="50000"/>
                  </a:schemeClr>
                </a:solidFill>
              </a:rPr>
              <a:t>the </a:t>
            </a:r>
            <a:r>
              <a:rPr lang="en-GB" sz="1400" dirty="0" smtClean="0">
                <a:solidFill>
                  <a:schemeClr val="accent1">
                    <a:lumMod val="50000"/>
                  </a:schemeClr>
                </a:solidFill>
              </a:rPr>
              <a:t>mice </a:t>
            </a:r>
            <a:r>
              <a:rPr lang="en-GB" sz="1400" dirty="0">
                <a:solidFill>
                  <a:schemeClr val="accent1">
                    <a:lumMod val="50000"/>
                  </a:schemeClr>
                </a:solidFill>
              </a:rPr>
              <a:t>had </a:t>
            </a:r>
            <a:r>
              <a:rPr lang="en-GB" sz="1400" dirty="0" smtClean="0">
                <a:solidFill>
                  <a:schemeClr val="accent1">
                    <a:lumMod val="50000"/>
                  </a:schemeClr>
                </a:solidFill>
              </a:rPr>
              <a:t>well-established malocclusion. </a:t>
            </a:r>
            <a:endParaRPr lang="en-GB" sz="1400" u="sng" dirty="0" smtClean="0">
              <a:solidFill>
                <a:schemeClr val="accent1">
                  <a:lumMod val="50000"/>
                </a:schemeClr>
              </a:solidFill>
            </a:endParaRPr>
          </a:p>
        </p:txBody>
      </p:sp>
      <p:sp>
        <p:nvSpPr>
          <p:cNvPr id="13" name="TextBox 12"/>
          <p:cNvSpPr txBox="1"/>
          <p:nvPr/>
        </p:nvSpPr>
        <p:spPr>
          <a:xfrm>
            <a:off x="107793" y="2709704"/>
            <a:ext cx="5715000" cy="4031873"/>
          </a:xfrm>
          <a:prstGeom prst="rect">
            <a:avLst/>
          </a:prstGeom>
          <a:noFill/>
          <a:ln>
            <a:solidFill>
              <a:schemeClr val="tx2"/>
            </a:solidFill>
          </a:ln>
        </p:spPr>
        <p:txBody>
          <a:bodyPr wrap="square" rtlCol="0">
            <a:spAutoFit/>
          </a:bodyPr>
          <a:lstStyle/>
          <a:p>
            <a:pPr algn="ctr"/>
            <a:r>
              <a:rPr lang="en-GB" u="sng" dirty="0">
                <a:solidFill>
                  <a:schemeClr val="accent1"/>
                </a:solidFill>
              </a:rPr>
              <a:t>What did we learn?</a:t>
            </a:r>
          </a:p>
          <a:p>
            <a:pPr marL="285750" indent="-285750">
              <a:buFont typeface="Arial" panose="020B0604020202020204" pitchFamily="34" charset="0"/>
              <a:buChar char="•"/>
            </a:pPr>
            <a:r>
              <a:rPr lang="en-GB" sz="1400" dirty="0" smtClean="0">
                <a:solidFill>
                  <a:schemeClr val="accent1">
                    <a:lumMod val="50000"/>
                  </a:schemeClr>
                </a:solidFill>
              </a:rPr>
              <a:t>Mice </a:t>
            </a:r>
            <a:r>
              <a:rPr lang="en-GB" sz="1400" dirty="0">
                <a:solidFill>
                  <a:schemeClr val="accent1">
                    <a:lumMod val="50000"/>
                  </a:schemeClr>
                </a:solidFill>
              </a:rPr>
              <a:t>are </a:t>
            </a:r>
            <a:r>
              <a:rPr lang="en-GB" sz="1400" dirty="0" smtClean="0">
                <a:solidFill>
                  <a:schemeClr val="accent1">
                    <a:lumMod val="50000"/>
                  </a:schemeClr>
                </a:solidFill>
              </a:rPr>
              <a:t>sometimes only </a:t>
            </a:r>
            <a:r>
              <a:rPr lang="en-GB" sz="1400" dirty="0">
                <a:solidFill>
                  <a:schemeClr val="accent1">
                    <a:lumMod val="50000"/>
                  </a:schemeClr>
                </a:solidFill>
              </a:rPr>
              <a:t>accounted for within the nest </a:t>
            </a:r>
            <a:r>
              <a:rPr lang="en-GB" sz="1400" dirty="0" smtClean="0">
                <a:solidFill>
                  <a:schemeClr val="accent1">
                    <a:lumMod val="50000"/>
                  </a:schemeClr>
                </a:solidFill>
              </a:rPr>
              <a:t>or fun tunnel and </a:t>
            </a:r>
            <a:r>
              <a:rPr lang="en-GB" sz="1400" dirty="0">
                <a:solidFill>
                  <a:schemeClr val="accent1">
                    <a:lumMod val="50000"/>
                  </a:schemeClr>
                </a:solidFill>
              </a:rPr>
              <a:t>not expected to </a:t>
            </a:r>
            <a:r>
              <a:rPr lang="en-GB" sz="1400" dirty="0" smtClean="0">
                <a:solidFill>
                  <a:schemeClr val="accent1">
                    <a:lumMod val="50000"/>
                  </a:schemeClr>
                </a:solidFill>
              </a:rPr>
              <a:t>move. This means </a:t>
            </a:r>
            <a:r>
              <a:rPr lang="en-GB" sz="1400" dirty="0">
                <a:solidFill>
                  <a:schemeClr val="accent1">
                    <a:lumMod val="50000"/>
                  </a:schemeClr>
                </a:solidFill>
              </a:rPr>
              <a:t>it becomes very easy to miss an animal that is suffering.</a:t>
            </a:r>
          </a:p>
          <a:p>
            <a:pPr marL="285750" indent="-285750">
              <a:buFont typeface="Arial" panose="020B0604020202020204" pitchFamily="34" charset="0"/>
              <a:buChar char="•"/>
            </a:pPr>
            <a:r>
              <a:rPr lang="en-GB" sz="1400" dirty="0" smtClean="0">
                <a:solidFill>
                  <a:schemeClr val="accent1">
                    <a:lumMod val="50000"/>
                  </a:schemeClr>
                </a:solidFill>
              </a:rPr>
              <a:t>Mice are prey animals and will behave normally until they no longer can.</a:t>
            </a:r>
          </a:p>
          <a:p>
            <a:pPr marL="285750" indent="-285750">
              <a:buFont typeface="Arial" panose="020B0604020202020204" pitchFamily="34" charset="0"/>
              <a:buChar char="•"/>
            </a:pPr>
            <a:r>
              <a:rPr lang="en-GB" sz="1400" dirty="0" smtClean="0">
                <a:solidFill>
                  <a:schemeClr val="accent1">
                    <a:lumMod val="50000"/>
                  </a:schemeClr>
                </a:solidFill>
              </a:rPr>
              <a:t>There </a:t>
            </a:r>
            <a:r>
              <a:rPr lang="en-GB" sz="1400" dirty="0">
                <a:solidFill>
                  <a:schemeClr val="accent1">
                    <a:lumMod val="50000"/>
                  </a:schemeClr>
                </a:solidFill>
              </a:rPr>
              <a:t>are some scenarios, such as this, when the grimace scale alone is not a sufficient assessment tool to determine the presence of welfare issues. </a:t>
            </a:r>
            <a:endParaRPr lang="en-GB" sz="1400" dirty="0" smtClean="0">
              <a:solidFill>
                <a:schemeClr val="accent1">
                  <a:lumMod val="50000"/>
                </a:schemeClr>
              </a:solidFill>
            </a:endParaRPr>
          </a:p>
          <a:p>
            <a:pPr marL="285750" indent="-285750">
              <a:buFont typeface="Arial" panose="020B0604020202020204" pitchFamily="34" charset="0"/>
              <a:buChar char="•"/>
            </a:pPr>
            <a:r>
              <a:rPr lang="en-GB" sz="1400" dirty="0">
                <a:solidFill>
                  <a:schemeClr val="accent1">
                    <a:lumMod val="50000"/>
                  </a:schemeClr>
                </a:solidFill>
              </a:rPr>
              <a:t>I</a:t>
            </a:r>
            <a:r>
              <a:rPr lang="en-GB" sz="1400" dirty="0" smtClean="0">
                <a:solidFill>
                  <a:schemeClr val="accent1">
                    <a:lumMod val="50000"/>
                  </a:schemeClr>
                </a:solidFill>
              </a:rPr>
              <a:t>t </a:t>
            </a:r>
            <a:r>
              <a:rPr lang="en-GB" sz="1400" dirty="0">
                <a:solidFill>
                  <a:schemeClr val="accent1">
                    <a:lumMod val="50000"/>
                  </a:schemeClr>
                </a:solidFill>
              </a:rPr>
              <a:t>is essential to ensure mice have a full body assessment during their </a:t>
            </a:r>
            <a:r>
              <a:rPr lang="en-GB" sz="1400" dirty="0" smtClean="0">
                <a:solidFill>
                  <a:schemeClr val="accent1">
                    <a:lumMod val="50000"/>
                  </a:schemeClr>
                </a:solidFill>
              </a:rPr>
              <a:t>AM checks.</a:t>
            </a:r>
            <a:endParaRPr lang="en-GB" sz="1400" dirty="0">
              <a:solidFill>
                <a:schemeClr val="accent1">
                  <a:lumMod val="50000"/>
                </a:schemeClr>
              </a:solidFill>
            </a:endParaRPr>
          </a:p>
          <a:p>
            <a:pPr marL="285750" indent="-285750">
              <a:buFont typeface="Arial" panose="020B0604020202020204" pitchFamily="34" charset="0"/>
              <a:buChar char="•"/>
            </a:pPr>
            <a:r>
              <a:rPr lang="en-GB" sz="1400" dirty="0" smtClean="0">
                <a:solidFill>
                  <a:schemeClr val="accent1">
                    <a:lumMod val="50000"/>
                  </a:schemeClr>
                </a:solidFill>
              </a:rPr>
              <a:t>There is sometimes a misconception that malocclusion is a rapidly occurring disorder.</a:t>
            </a:r>
          </a:p>
          <a:p>
            <a:pPr marL="285750" indent="-285750">
              <a:buFont typeface="Arial" panose="020B0604020202020204" pitchFamily="34" charset="0"/>
              <a:buChar char="•"/>
            </a:pPr>
            <a:r>
              <a:rPr lang="en-GB" sz="1400" dirty="0" smtClean="0">
                <a:solidFill>
                  <a:schemeClr val="accent1">
                    <a:lumMod val="50000"/>
                  </a:schemeClr>
                </a:solidFill>
              </a:rPr>
              <a:t>Malocclusion </a:t>
            </a:r>
            <a:r>
              <a:rPr lang="en-GB" sz="1400" dirty="0">
                <a:solidFill>
                  <a:schemeClr val="accent1">
                    <a:lumMod val="50000"/>
                  </a:schemeClr>
                </a:solidFill>
              </a:rPr>
              <a:t>is a slow and progressive disorder that occurs over weeks rather than </a:t>
            </a:r>
            <a:r>
              <a:rPr lang="en-GB" sz="1400" dirty="0" smtClean="0">
                <a:solidFill>
                  <a:schemeClr val="accent1">
                    <a:lumMod val="50000"/>
                  </a:schemeClr>
                </a:solidFill>
              </a:rPr>
              <a:t>days.</a:t>
            </a:r>
            <a:endParaRPr lang="en-GB" sz="1400" dirty="0">
              <a:solidFill>
                <a:schemeClr val="accent1">
                  <a:lumMod val="50000"/>
                </a:schemeClr>
              </a:solidFill>
            </a:endParaRPr>
          </a:p>
          <a:p>
            <a:pPr marL="285750" indent="-285750">
              <a:buFont typeface="Arial" panose="020B0604020202020204" pitchFamily="34" charset="0"/>
              <a:buChar char="•"/>
            </a:pPr>
            <a:r>
              <a:rPr lang="en-GB" sz="1400" dirty="0" smtClean="0">
                <a:solidFill>
                  <a:schemeClr val="accent1">
                    <a:lumMod val="50000"/>
                  </a:schemeClr>
                </a:solidFill>
              </a:rPr>
              <a:t>It </a:t>
            </a:r>
            <a:r>
              <a:rPr lang="en-GB" sz="1400" dirty="0">
                <a:solidFill>
                  <a:schemeClr val="accent1">
                    <a:lumMod val="50000"/>
                  </a:schemeClr>
                </a:solidFill>
              </a:rPr>
              <a:t>is vital that our daily AM checks capture differences in mouse physique and behaviour to prevent the ongoing progression of malocclusion as early as possible to ensure mice do not suffer unnecessarily. </a:t>
            </a:r>
          </a:p>
        </p:txBody>
      </p:sp>
      <p:sp>
        <p:nvSpPr>
          <p:cNvPr id="14" name="TextBox 13"/>
          <p:cNvSpPr txBox="1"/>
          <p:nvPr/>
        </p:nvSpPr>
        <p:spPr>
          <a:xfrm>
            <a:off x="5943197" y="2709703"/>
            <a:ext cx="6006218" cy="3816429"/>
          </a:xfrm>
          <a:prstGeom prst="rect">
            <a:avLst/>
          </a:prstGeom>
          <a:noFill/>
          <a:ln>
            <a:solidFill>
              <a:schemeClr val="tx2"/>
            </a:solidFill>
          </a:ln>
        </p:spPr>
        <p:txBody>
          <a:bodyPr wrap="square" rtlCol="0">
            <a:spAutoFit/>
          </a:bodyPr>
          <a:lstStyle/>
          <a:p>
            <a:pPr algn="ctr"/>
            <a:r>
              <a:rPr lang="en-GB" u="sng" dirty="0">
                <a:solidFill>
                  <a:schemeClr val="accent1"/>
                </a:solidFill>
              </a:rPr>
              <a:t>What did we change?</a:t>
            </a:r>
          </a:p>
          <a:p>
            <a:pPr marL="285750" indent="-285750">
              <a:buFont typeface="Arial" panose="020B0604020202020204" pitchFamily="34" charset="0"/>
              <a:buChar char="•"/>
            </a:pPr>
            <a:r>
              <a:rPr lang="en-GB" sz="1400" dirty="0">
                <a:solidFill>
                  <a:schemeClr val="accent1">
                    <a:lumMod val="50000"/>
                  </a:schemeClr>
                </a:solidFill>
              </a:rPr>
              <a:t>As standard practice, any person that performs a </a:t>
            </a:r>
            <a:r>
              <a:rPr lang="en-GB" sz="1400" dirty="0" smtClean="0">
                <a:solidFill>
                  <a:schemeClr val="accent1">
                    <a:lumMod val="50000"/>
                  </a:schemeClr>
                </a:solidFill>
              </a:rPr>
              <a:t>task that results in </a:t>
            </a:r>
            <a:r>
              <a:rPr lang="en-GB" sz="1400" dirty="0">
                <a:solidFill>
                  <a:schemeClr val="accent1">
                    <a:lumMod val="50000"/>
                  </a:schemeClr>
                </a:solidFill>
              </a:rPr>
              <a:t>an animal </a:t>
            </a:r>
            <a:r>
              <a:rPr lang="en-GB" sz="1400" dirty="0" smtClean="0">
                <a:solidFill>
                  <a:schemeClr val="accent1">
                    <a:lumMod val="50000"/>
                  </a:schemeClr>
                </a:solidFill>
              </a:rPr>
              <a:t>experiencing </a:t>
            </a:r>
            <a:r>
              <a:rPr lang="en-GB" sz="1400" dirty="0">
                <a:solidFill>
                  <a:schemeClr val="accent1">
                    <a:lumMod val="50000"/>
                  </a:schemeClr>
                </a:solidFill>
              </a:rPr>
              <a:t>an adverse welfare impact, and/or unnecessary suffering </a:t>
            </a:r>
            <a:r>
              <a:rPr lang="en-GB" sz="1400" dirty="0" smtClean="0">
                <a:solidFill>
                  <a:schemeClr val="accent1">
                    <a:lumMod val="50000"/>
                  </a:schemeClr>
                </a:solidFill>
              </a:rPr>
              <a:t>is re-assessed and where necessary re-trained.</a:t>
            </a:r>
          </a:p>
          <a:p>
            <a:pPr marL="285750" indent="-285750">
              <a:buFont typeface="Arial" panose="020B0604020202020204" pitchFamily="34" charset="0"/>
              <a:buChar char="•"/>
            </a:pPr>
            <a:r>
              <a:rPr lang="en-GB" sz="1400" dirty="0" smtClean="0">
                <a:solidFill>
                  <a:schemeClr val="accent1">
                    <a:lumMod val="50000"/>
                  </a:schemeClr>
                </a:solidFill>
              </a:rPr>
              <a:t>If mice are not seen for a full body check, outside of the nest or fun tunnel: </a:t>
            </a:r>
          </a:p>
          <a:p>
            <a:pPr marL="742950" lvl="1" indent="-285750">
              <a:buFont typeface="Arial" panose="020B0604020202020204" pitchFamily="34" charset="0"/>
              <a:buChar char="•"/>
            </a:pPr>
            <a:r>
              <a:rPr lang="en-GB" sz="1400" dirty="0" smtClean="0">
                <a:solidFill>
                  <a:schemeClr val="accent1">
                    <a:lumMod val="50000"/>
                  </a:schemeClr>
                </a:solidFill>
              </a:rPr>
              <a:t>Technicians will return to the cage by </a:t>
            </a:r>
            <a:r>
              <a:rPr lang="en-GB" sz="1400" dirty="0">
                <a:solidFill>
                  <a:schemeClr val="accent1">
                    <a:lumMod val="50000"/>
                  </a:schemeClr>
                </a:solidFill>
              </a:rPr>
              <a:t>the end of the row being </a:t>
            </a:r>
            <a:r>
              <a:rPr lang="en-GB" sz="1400" dirty="0" smtClean="0">
                <a:solidFill>
                  <a:schemeClr val="accent1">
                    <a:lumMod val="50000"/>
                  </a:schemeClr>
                </a:solidFill>
              </a:rPr>
              <a:t>checked to attempt a second check. </a:t>
            </a:r>
            <a:endParaRPr lang="en-GB" sz="1400" dirty="0">
              <a:solidFill>
                <a:schemeClr val="accent1">
                  <a:lumMod val="50000"/>
                </a:schemeClr>
              </a:solidFill>
            </a:endParaRPr>
          </a:p>
          <a:p>
            <a:pPr marL="742950" lvl="1" indent="-285750">
              <a:buFont typeface="Arial" panose="020B0604020202020204" pitchFamily="34" charset="0"/>
              <a:buChar char="•"/>
            </a:pPr>
            <a:r>
              <a:rPr lang="en-GB" sz="1400" dirty="0">
                <a:solidFill>
                  <a:schemeClr val="accent1">
                    <a:lumMod val="50000"/>
                  </a:schemeClr>
                </a:solidFill>
              </a:rPr>
              <a:t>If still unable to see the mice </a:t>
            </a:r>
            <a:r>
              <a:rPr lang="en-GB" sz="1400" dirty="0" smtClean="0">
                <a:solidFill>
                  <a:schemeClr val="accent1">
                    <a:lumMod val="50000"/>
                  </a:schemeClr>
                </a:solidFill>
              </a:rPr>
              <a:t>fully the cage is taken </a:t>
            </a:r>
            <a:r>
              <a:rPr lang="en-GB" sz="1400" dirty="0">
                <a:solidFill>
                  <a:schemeClr val="accent1">
                    <a:lumMod val="50000"/>
                  </a:schemeClr>
                </a:solidFill>
              </a:rPr>
              <a:t>to the change station and opened.</a:t>
            </a:r>
          </a:p>
          <a:p>
            <a:pPr marL="285750" indent="-285750">
              <a:buFont typeface="Arial" panose="020B0604020202020204" pitchFamily="34" charset="0"/>
              <a:buChar char="•"/>
            </a:pPr>
            <a:r>
              <a:rPr lang="en-GB" sz="1400" dirty="0" smtClean="0">
                <a:solidFill>
                  <a:schemeClr val="accent1">
                    <a:lumMod val="50000"/>
                  </a:schemeClr>
                </a:solidFill>
              </a:rPr>
              <a:t>SOPs are being drafted to ensure the inclusion of teeth checks for malocclusion or misalignment (134 Breeding set-ups – IVC facilities and 240 Health Checks).</a:t>
            </a:r>
          </a:p>
          <a:p>
            <a:pPr marL="285750" indent="-285750">
              <a:buFont typeface="Arial" panose="020B0604020202020204" pitchFamily="34" charset="0"/>
              <a:buChar char="•"/>
            </a:pPr>
            <a:r>
              <a:rPr lang="en-GB" sz="1400" dirty="0" smtClean="0">
                <a:solidFill>
                  <a:schemeClr val="accent1">
                    <a:lumMod val="50000"/>
                  </a:schemeClr>
                </a:solidFill>
              </a:rPr>
              <a:t>NC3Rs resources are available and posters have been placed up in some </a:t>
            </a:r>
            <a:r>
              <a:rPr lang="en-GB" sz="1400" dirty="0">
                <a:solidFill>
                  <a:schemeClr val="accent1">
                    <a:lumMod val="50000"/>
                  </a:schemeClr>
                </a:solidFill>
              </a:rPr>
              <a:t>rodent facilities </a:t>
            </a:r>
            <a:r>
              <a:rPr lang="en-GB" sz="1400" dirty="0">
                <a:solidFill>
                  <a:schemeClr val="accent1">
                    <a:lumMod val="50000"/>
                  </a:schemeClr>
                </a:solidFill>
                <a:hlinkClick r:id="rId2"/>
              </a:rPr>
              <a:t>https://</a:t>
            </a:r>
            <a:r>
              <a:rPr lang="en-GB" sz="1400" dirty="0" smtClean="0">
                <a:solidFill>
                  <a:schemeClr val="accent1">
                    <a:lumMod val="50000"/>
                  </a:schemeClr>
                </a:solidFill>
                <a:hlinkClick r:id="rId2"/>
              </a:rPr>
              <a:t>www.nc3rs.org.uk/3rs-resources/malocclusion-mice</a:t>
            </a:r>
            <a:r>
              <a:rPr lang="en-GB" sz="1400" dirty="0" smtClean="0">
                <a:solidFill>
                  <a:schemeClr val="accent1">
                    <a:lumMod val="50000"/>
                  </a:schemeClr>
                </a:solidFill>
              </a:rPr>
              <a:t>   </a:t>
            </a:r>
            <a:endParaRPr lang="en-GB" sz="1400" dirty="0">
              <a:solidFill>
                <a:schemeClr val="accent1">
                  <a:lumMod val="50000"/>
                </a:schemeClr>
              </a:solidFill>
            </a:endParaRPr>
          </a:p>
          <a:p>
            <a:pPr marL="285750" indent="-285750">
              <a:buFont typeface="Arial" panose="020B0604020202020204" pitchFamily="34" charset="0"/>
              <a:buChar char="•"/>
            </a:pPr>
            <a:r>
              <a:rPr lang="en-GB" sz="1400" dirty="0">
                <a:solidFill>
                  <a:schemeClr val="accent1">
                    <a:lumMod val="50000"/>
                  </a:schemeClr>
                </a:solidFill>
              </a:rPr>
              <a:t>A bite-size malocclusion workshop is being created for </a:t>
            </a:r>
            <a:r>
              <a:rPr lang="en-GB" sz="1400" dirty="0" smtClean="0">
                <a:solidFill>
                  <a:schemeClr val="accent1">
                    <a:lumMod val="50000"/>
                  </a:schemeClr>
                </a:solidFill>
              </a:rPr>
              <a:t>Moodle </a:t>
            </a:r>
            <a:r>
              <a:rPr lang="en-GB" sz="1400" dirty="0">
                <a:solidFill>
                  <a:schemeClr val="accent1">
                    <a:lumMod val="50000"/>
                  </a:schemeClr>
                </a:solidFill>
              </a:rPr>
              <a:t>and will </a:t>
            </a:r>
            <a:r>
              <a:rPr lang="en-GB" sz="1400" dirty="0" smtClean="0">
                <a:solidFill>
                  <a:schemeClr val="accent1">
                    <a:lumMod val="50000"/>
                  </a:schemeClr>
                </a:solidFill>
              </a:rPr>
              <a:t>be used </a:t>
            </a:r>
            <a:r>
              <a:rPr lang="en-GB" sz="1400" dirty="0">
                <a:solidFill>
                  <a:schemeClr val="accent1">
                    <a:lumMod val="50000"/>
                  </a:schemeClr>
                </a:solidFill>
              </a:rPr>
              <a:t>to provide refresher training for all staff. All new inductees will also complete this workshop</a:t>
            </a:r>
            <a:r>
              <a:rPr lang="en-GB" sz="1400" dirty="0" smtClean="0">
                <a:solidFill>
                  <a:schemeClr val="accent1">
                    <a:lumMod val="50000"/>
                  </a:schemeClr>
                </a:solidFill>
              </a:rPr>
              <a:t>.</a:t>
            </a:r>
            <a:endParaRPr lang="en-GB" sz="1400" dirty="0">
              <a:solidFill>
                <a:schemeClr val="accent1">
                  <a:lumMod val="50000"/>
                </a:schemeClr>
              </a:solidFill>
            </a:endParaRPr>
          </a:p>
        </p:txBody>
      </p:sp>
      <p:sp>
        <p:nvSpPr>
          <p:cNvPr id="16" name="Title 6"/>
          <p:cNvSpPr txBox="1">
            <a:spLocks/>
          </p:cNvSpPr>
          <p:nvPr/>
        </p:nvSpPr>
        <p:spPr>
          <a:xfrm>
            <a:off x="314827" y="1116532"/>
            <a:ext cx="3655995" cy="5868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1800" u="sng" dirty="0">
              <a:latin typeface="+mn-lt"/>
              <a:ea typeface="+mn-ea"/>
              <a:cs typeface="+mn-cs"/>
            </a:endParaRPr>
          </a:p>
        </p:txBody>
      </p:sp>
      <p:sp>
        <p:nvSpPr>
          <p:cNvPr id="10" name="TextBox 9"/>
          <p:cNvSpPr txBox="1"/>
          <p:nvPr/>
        </p:nvSpPr>
        <p:spPr>
          <a:xfrm>
            <a:off x="4396208" y="2001627"/>
            <a:ext cx="3093978" cy="584775"/>
          </a:xfrm>
          <a:prstGeom prst="rect">
            <a:avLst/>
          </a:prstGeom>
          <a:noFill/>
          <a:ln>
            <a:solidFill>
              <a:schemeClr val="tx2"/>
            </a:solidFill>
          </a:ln>
        </p:spPr>
        <p:txBody>
          <a:bodyPr wrap="square" rtlCol="0">
            <a:spAutoFit/>
          </a:bodyPr>
          <a:lstStyle/>
          <a:p>
            <a:pPr algn="ctr"/>
            <a:r>
              <a:rPr lang="en-GB" u="sng" dirty="0">
                <a:solidFill>
                  <a:schemeClr val="accent1"/>
                </a:solidFill>
              </a:rPr>
              <a:t>Why did we have to report it?</a:t>
            </a:r>
          </a:p>
          <a:p>
            <a:pPr marL="285750" indent="-285750">
              <a:buFont typeface="Arial" panose="020B0604020202020204" pitchFamily="34" charset="0"/>
              <a:buChar char="•"/>
            </a:pPr>
            <a:r>
              <a:rPr lang="en-GB" sz="1400" dirty="0" smtClean="0">
                <a:solidFill>
                  <a:schemeClr val="accent1">
                    <a:lumMod val="50000"/>
                  </a:schemeClr>
                </a:solidFill>
              </a:rPr>
              <a:t>It </a:t>
            </a:r>
            <a:r>
              <a:rPr lang="en-GB" sz="1400" dirty="0">
                <a:solidFill>
                  <a:schemeClr val="accent1">
                    <a:lumMod val="50000"/>
                  </a:schemeClr>
                </a:solidFill>
              </a:rPr>
              <a:t>could have breached PEL SC </a:t>
            </a:r>
            <a:r>
              <a:rPr lang="en-GB" sz="1400" dirty="0">
                <a:solidFill>
                  <a:schemeClr val="accent1">
                    <a:lumMod val="50000"/>
                  </a:schemeClr>
                </a:solidFill>
              </a:rPr>
              <a:t>4.5.</a:t>
            </a:r>
            <a:endParaRPr lang="en-GB" sz="1400" dirty="0">
              <a:solidFill>
                <a:schemeClr val="accent1">
                  <a:lumMod val="50000"/>
                </a:schemeClr>
              </a:solidFill>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 t="16848" r="9007" b="20606"/>
          <a:stretch/>
        </p:blipFill>
        <p:spPr>
          <a:xfrm>
            <a:off x="107793" y="110172"/>
            <a:ext cx="1496720" cy="1521552"/>
          </a:xfrm>
          <a:prstGeom prst="rect">
            <a:avLst/>
          </a:prstGeom>
        </p:spPr>
      </p:pic>
      <p:pic>
        <p:nvPicPr>
          <p:cNvPr id="9" name="Picture 8"/>
          <p:cNvPicPr>
            <a:picLocks noChangeAspect="1"/>
          </p:cNvPicPr>
          <p:nvPr/>
        </p:nvPicPr>
        <p:blipFill>
          <a:blip r:embed="rId4"/>
          <a:stretch>
            <a:fillRect/>
          </a:stretch>
        </p:blipFill>
        <p:spPr>
          <a:xfrm>
            <a:off x="10896993" y="77655"/>
            <a:ext cx="1074431" cy="1066589"/>
          </a:xfrm>
          <a:prstGeom prst="rect">
            <a:avLst/>
          </a:prstGeom>
        </p:spPr>
      </p:pic>
    </p:spTree>
    <p:extLst>
      <p:ext uri="{BB962C8B-B14F-4D97-AF65-F5344CB8AC3E}">
        <p14:creationId xmlns:p14="http://schemas.microsoft.com/office/powerpoint/2010/main" val="1856946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48973"/>
            <a:ext cx="10515600" cy="2527989"/>
          </a:xfrm>
        </p:spPr>
        <p:txBody>
          <a:bodyPr>
            <a:normAutofit/>
          </a:bodyPr>
          <a:lstStyle/>
          <a:p>
            <a:pPr marL="0" indent="0">
              <a:buNone/>
            </a:pPr>
            <a:endParaRPr lang="en-US" altLang="en-US" sz="1900" dirty="0" smtClean="0">
              <a:solidFill>
                <a:srgbClr val="0070C0"/>
              </a:solidFill>
            </a:endParaRPr>
          </a:p>
          <a:p>
            <a:pPr marL="0" indent="0">
              <a:buNone/>
            </a:pPr>
            <a:endParaRPr lang="en-US" altLang="en-US" sz="1900" dirty="0">
              <a:solidFill>
                <a:srgbClr val="0070C0"/>
              </a:solidFill>
            </a:endParaRPr>
          </a:p>
          <a:p>
            <a:endParaRPr lang="en-GB" dirty="0"/>
          </a:p>
        </p:txBody>
      </p:sp>
      <p:sp>
        <p:nvSpPr>
          <p:cNvPr id="4" name="Title 3"/>
          <p:cNvSpPr>
            <a:spLocks noGrp="1"/>
          </p:cNvSpPr>
          <p:nvPr>
            <p:ph type="title"/>
          </p:nvPr>
        </p:nvSpPr>
        <p:spPr>
          <a:xfrm>
            <a:off x="838200" y="448573"/>
            <a:ext cx="10515600" cy="1966823"/>
          </a:xfrm>
        </p:spPr>
        <p:txBody>
          <a:bodyPr>
            <a:normAutofit/>
          </a:bodyPr>
          <a:lstStyle/>
          <a:p>
            <a:r>
              <a:rPr lang="en-US" altLang="en-US" sz="1800" u="sng" dirty="0">
                <a:solidFill>
                  <a:schemeClr val="accent1"/>
                </a:solidFill>
                <a:latin typeface="+mn-lt"/>
                <a:ea typeface="+mn-ea"/>
                <a:cs typeface="+mn-cs"/>
              </a:rPr>
              <a:t>SC PEL Standard Conditions</a:t>
            </a:r>
            <a:r>
              <a:rPr lang="en-US" altLang="en-US" sz="1400" b="1" dirty="0" smtClean="0">
                <a:solidFill>
                  <a:srgbClr val="0070C0"/>
                </a:solidFill>
              </a:rPr>
              <a:t/>
            </a:r>
            <a:br>
              <a:rPr lang="en-US" altLang="en-US" sz="1400" b="1" dirty="0" smtClean="0">
                <a:solidFill>
                  <a:srgbClr val="0070C0"/>
                </a:solidFill>
              </a:rPr>
            </a:br>
            <a:r>
              <a:rPr lang="en-US" altLang="en-US" sz="1400" b="1" dirty="0">
                <a:solidFill>
                  <a:srgbClr val="0070C0"/>
                </a:solidFill>
              </a:rPr>
              <a:t/>
            </a:r>
            <a:br>
              <a:rPr lang="en-US" altLang="en-US" sz="1400" b="1" dirty="0">
                <a:solidFill>
                  <a:srgbClr val="0070C0"/>
                </a:solidFill>
              </a:rPr>
            </a:br>
            <a:r>
              <a:rPr lang="en-US" altLang="en-US" sz="1400" b="1" dirty="0" smtClean="0">
                <a:solidFill>
                  <a:schemeClr val="accent5">
                    <a:lumMod val="50000"/>
                  </a:schemeClr>
                </a:solidFill>
                <a:latin typeface="+mn-lt"/>
                <a:ea typeface="+mn-ea"/>
                <a:cs typeface="+mn-cs"/>
              </a:rPr>
              <a:t>4(5)</a:t>
            </a:r>
            <a:r>
              <a:rPr lang="en-US" altLang="en-US" sz="1400" dirty="0" smtClean="0">
                <a:solidFill>
                  <a:schemeClr val="accent5">
                    <a:lumMod val="50000"/>
                  </a:schemeClr>
                </a:solidFill>
                <a:latin typeface="+mn-lt"/>
                <a:ea typeface="+mn-ea"/>
                <a:cs typeface="+mn-cs"/>
              </a:rPr>
              <a:t/>
            </a:r>
            <a:br>
              <a:rPr lang="en-US" altLang="en-US" sz="1400" dirty="0" smtClean="0">
                <a:solidFill>
                  <a:schemeClr val="accent5">
                    <a:lumMod val="50000"/>
                  </a:schemeClr>
                </a:solidFill>
                <a:latin typeface="+mn-lt"/>
                <a:ea typeface="+mn-ea"/>
                <a:cs typeface="+mn-cs"/>
              </a:rPr>
            </a:br>
            <a:r>
              <a:rPr lang="en-US" altLang="en-US" sz="1400" dirty="0" smtClean="0">
                <a:solidFill>
                  <a:schemeClr val="accent5">
                    <a:lumMod val="50000"/>
                  </a:schemeClr>
                </a:solidFill>
                <a:latin typeface="+mn-lt"/>
                <a:ea typeface="+mn-ea"/>
                <a:cs typeface="+mn-cs"/>
              </a:rPr>
              <a:t>The </a:t>
            </a:r>
            <a:r>
              <a:rPr lang="en-US" altLang="en-US" sz="1400" dirty="0">
                <a:solidFill>
                  <a:schemeClr val="accent5">
                    <a:lumMod val="50000"/>
                  </a:schemeClr>
                </a:solidFill>
                <a:latin typeface="+mn-lt"/>
                <a:ea typeface="+mn-ea"/>
                <a:cs typeface="+mn-cs"/>
              </a:rPr>
              <a:t>health and well-being of protected animals, and the environmental conditions in all parts of the establishment where animals are kept, shall be checked at least once daily by a competent person. Arrangements shall be made to ensure any defect discovered and any avoidable pain, suffering, distress or lasting harm discovered is eliminated as quickly as possible.</a:t>
            </a:r>
            <a:endParaRPr lang="en-GB" sz="1400" dirty="0">
              <a:solidFill>
                <a:schemeClr val="accent5">
                  <a:lumMod val="50000"/>
                </a:schemeClr>
              </a:solidFill>
              <a:latin typeface="+mn-lt"/>
              <a:ea typeface="+mn-ea"/>
              <a:cs typeface="+mn-cs"/>
            </a:endParaRPr>
          </a:p>
        </p:txBody>
      </p:sp>
    </p:spTree>
    <p:extLst>
      <p:ext uri="{BB962C8B-B14F-4D97-AF65-F5344CB8AC3E}">
        <p14:creationId xmlns:p14="http://schemas.microsoft.com/office/powerpoint/2010/main" val="7421814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TotalTime>
  <Words>443</Words>
  <Application>Microsoft Office PowerPoint</Application>
  <PresentationFormat>Widescreen</PresentationFormat>
  <Paragraphs>23</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Mice Found Dead with Malocclusion Not pursued as non-compliance</vt:lpstr>
      <vt:lpstr>SC PEL Standard Conditions  4(5) The health and well-being of protected animals, and the environmental conditions in all parts of the establishment where animals are kept, shall be checked at least once daily by a competent person. Arrangements shall be made to ensure any defect discovered and any avoidable pain, suffering, distress or lasting harm discovered is eliminated as quickly as possible.</vt:lpstr>
    </vt:vector>
  </TitlesOfParts>
  <Company>University of Cambridge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Selina Ballantyne</dc:creator>
  <cp:lastModifiedBy>Selina Ballantyne</cp:lastModifiedBy>
  <cp:revision>42</cp:revision>
  <cp:lastPrinted>2023-02-01T11:15:39Z</cp:lastPrinted>
  <dcterms:created xsi:type="dcterms:W3CDTF">2022-07-15T10:34:05Z</dcterms:created>
  <dcterms:modified xsi:type="dcterms:W3CDTF">2023-04-21T09:27:32Z</dcterms:modified>
</cp:coreProperties>
</file>