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005" autoAdjust="0"/>
    <p:restoredTop sz="94660"/>
  </p:normalViewPr>
  <p:slideViewPr>
    <p:cSldViewPr snapToGrid="0">
      <p:cViewPr varScale="1">
        <p:scale>
          <a:sx n="60" d="100"/>
          <a:sy n="60" d="100"/>
        </p:scale>
        <p:origin x="2606" y="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72A404-C654-448F-BAC4-6B4B91AE7927}" type="datetimeFigureOut">
              <a:rPr lang="en-GB" smtClean="0"/>
              <a:t>30/12/2022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EA718A-A05D-4F03-B68B-8FA80091F3D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911895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72A404-C654-448F-BAC4-6B4B91AE7927}" type="datetimeFigureOut">
              <a:rPr lang="en-GB" smtClean="0"/>
              <a:t>30/12/2022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EA718A-A05D-4F03-B68B-8FA80091F3D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97444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72A404-C654-448F-BAC4-6B4B91AE7927}" type="datetimeFigureOut">
              <a:rPr lang="en-GB" smtClean="0"/>
              <a:t>30/12/2022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EA718A-A05D-4F03-B68B-8FA80091F3D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967392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72A404-C654-448F-BAC4-6B4B91AE7927}" type="datetimeFigureOut">
              <a:rPr lang="en-GB" smtClean="0"/>
              <a:t>30/12/2022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EA718A-A05D-4F03-B68B-8FA80091F3D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325895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72A404-C654-448F-BAC4-6B4B91AE7927}" type="datetimeFigureOut">
              <a:rPr lang="en-GB" smtClean="0"/>
              <a:t>30/12/2022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EA718A-A05D-4F03-B68B-8FA80091F3D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607121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72A404-C654-448F-BAC4-6B4B91AE7927}" type="datetimeFigureOut">
              <a:rPr lang="en-GB" smtClean="0"/>
              <a:t>30/12/2022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EA718A-A05D-4F03-B68B-8FA80091F3D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743062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72A404-C654-448F-BAC4-6B4B91AE7927}" type="datetimeFigureOut">
              <a:rPr lang="en-GB" smtClean="0"/>
              <a:t>30/12/2022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EA718A-A05D-4F03-B68B-8FA80091F3D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87337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72A404-C654-448F-BAC4-6B4B91AE7927}" type="datetimeFigureOut">
              <a:rPr lang="en-GB" smtClean="0"/>
              <a:t>30/12/2022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EA718A-A05D-4F03-B68B-8FA80091F3D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70446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72A404-C654-448F-BAC4-6B4B91AE7927}" type="datetimeFigureOut">
              <a:rPr lang="en-GB" smtClean="0"/>
              <a:t>30/12/2022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EA718A-A05D-4F03-B68B-8FA80091F3D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96519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72A404-C654-448F-BAC4-6B4B91AE7927}" type="datetimeFigureOut">
              <a:rPr lang="en-GB" smtClean="0"/>
              <a:t>30/12/2022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EA718A-A05D-4F03-B68B-8FA80091F3D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84996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72A404-C654-448F-BAC4-6B4B91AE7927}" type="datetimeFigureOut">
              <a:rPr lang="en-GB" smtClean="0"/>
              <a:t>30/12/2022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EA718A-A05D-4F03-B68B-8FA80091F3D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232259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72A404-C654-448F-BAC4-6B4B91AE7927}" type="datetimeFigureOut">
              <a:rPr lang="en-GB" smtClean="0"/>
              <a:t>30/12/2022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EA718A-A05D-4F03-B68B-8FA80091F3D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20014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" name="Group 39">
            <a:extLst>
              <a:ext uri="{FF2B5EF4-FFF2-40B4-BE49-F238E27FC236}">
                <a16:creationId xmlns:a16="http://schemas.microsoft.com/office/drawing/2014/main" id="{B9CECE40-29CE-D266-7555-637DC1775D24}"/>
              </a:ext>
            </a:extLst>
          </p:cNvPr>
          <p:cNvGrpSpPr/>
          <p:nvPr/>
        </p:nvGrpSpPr>
        <p:grpSpPr>
          <a:xfrm>
            <a:off x="210550" y="2087530"/>
            <a:ext cx="2062426" cy="5597276"/>
            <a:chOff x="258595" y="1868820"/>
            <a:chExt cx="2062426" cy="5597276"/>
          </a:xfrm>
        </p:grpSpPr>
        <p:sp>
          <p:nvSpPr>
            <p:cNvPr id="7" name="Rectangle: Rounded Corners 6">
              <a:extLst>
                <a:ext uri="{FF2B5EF4-FFF2-40B4-BE49-F238E27FC236}">
                  <a16:creationId xmlns:a16="http://schemas.microsoft.com/office/drawing/2014/main" id="{855205BC-C6F0-4A78-B93E-AD6C3FE97A56}"/>
                </a:ext>
              </a:extLst>
            </p:cNvPr>
            <p:cNvSpPr/>
            <p:nvPr/>
          </p:nvSpPr>
          <p:spPr>
            <a:xfrm>
              <a:off x="258595" y="1868820"/>
              <a:ext cx="2048889" cy="5597276"/>
            </a:xfrm>
            <a:prstGeom prst="roundRect">
              <a:avLst>
                <a:gd name="adj" fmla="val 9190"/>
              </a:avLst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00" dirty="0"/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B7D0D9D5-647B-4ACD-B64A-655BA5396500}"/>
                </a:ext>
              </a:extLst>
            </p:cNvPr>
            <p:cNvSpPr txBox="1"/>
            <p:nvPr/>
          </p:nvSpPr>
          <p:spPr>
            <a:xfrm>
              <a:off x="395939" y="2022534"/>
              <a:ext cx="1681160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400" dirty="0"/>
                <a:t>1. Practice on the rat or mouse plastic model</a:t>
              </a:r>
            </a:p>
          </p:txBody>
        </p:sp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33B7E34D-2CD4-464F-A0D6-A63BE95EDAA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481453" y="2754432"/>
              <a:ext cx="839568" cy="433388"/>
            </a:xfrm>
            <a:prstGeom prst="rect">
              <a:avLst/>
            </a:prstGeom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EC06167D-8038-42B8-890A-D609DE8EDD4F}"/>
                </a:ext>
              </a:extLst>
            </p:cNvPr>
            <p:cNvSpPr txBox="1"/>
            <p:nvPr/>
          </p:nvSpPr>
          <p:spPr>
            <a:xfrm>
              <a:off x="395288" y="3276974"/>
              <a:ext cx="1681159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400" dirty="0"/>
                <a:t>2. Practice on freshly killed cadavers</a:t>
              </a:r>
            </a:p>
          </p:txBody>
        </p:sp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6F638035-E3A2-4C3A-A32F-D1514C6BD36B}"/>
                </a:ext>
              </a:extLst>
            </p:cNvPr>
            <p:cNvCxnSpPr>
              <a:cxnSpLocks/>
            </p:cNvCxnSpPr>
            <p:nvPr/>
          </p:nvCxnSpPr>
          <p:spPr>
            <a:xfrm>
              <a:off x="1235868" y="2740334"/>
              <a:ext cx="0" cy="52322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FEB4835B-D199-4FA3-AECA-41F42493B28E}"/>
                </a:ext>
              </a:extLst>
            </p:cNvPr>
            <p:cNvSpPr txBox="1"/>
            <p:nvPr/>
          </p:nvSpPr>
          <p:spPr>
            <a:xfrm>
              <a:off x="395287" y="4521283"/>
              <a:ext cx="168115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400" dirty="0"/>
                <a:t>3. Train on study animals (controls)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8C562193-7BBE-473C-B34D-88EDD0104BA0}"/>
                </a:ext>
              </a:extLst>
            </p:cNvPr>
            <p:cNvSpPr txBox="1"/>
            <p:nvPr/>
          </p:nvSpPr>
          <p:spPr>
            <a:xfrm>
              <a:off x="395287" y="5737537"/>
              <a:ext cx="1681160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400" dirty="0"/>
                <a:t>4. Train on study animals (experimental)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A014E4F8-36B5-4F5E-98A1-072FA0B6BADD}"/>
                </a:ext>
              </a:extLst>
            </p:cNvPr>
            <p:cNvSpPr txBox="1"/>
            <p:nvPr/>
          </p:nvSpPr>
          <p:spPr>
            <a:xfrm>
              <a:off x="395287" y="7029752"/>
              <a:ext cx="168115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400" dirty="0"/>
                <a:t>5. Competent</a:t>
              </a:r>
            </a:p>
          </p:txBody>
        </p:sp>
      </p:grpSp>
      <p:pic>
        <p:nvPicPr>
          <p:cNvPr id="5" name="Picture 4" descr="A picture containing shape&#10;&#10;Description automatically generated">
            <a:extLst>
              <a:ext uri="{FF2B5EF4-FFF2-40B4-BE49-F238E27FC236}">
                <a16:creationId xmlns:a16="http://schemas.microsoft.com/office/drawing/2014/main" id="{5249537A-7FE4-4F4E-924F-51C6D9E07233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2599" y="124206"/>
            <a:ext cx="1066419" cy="106641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EE257D4-6CA4-4A18-969E-D7433F066181}"/>
              </a:ext>
            </a:extLst>
          </p:cNvPr>
          <p:cNvSpPr txBox="1"/>
          <p:nvPr/>
        </p:nvSpPr>
        <p:spPr>
          <a:xfrm>
            <a:off x="490537" y="124206"/>
            <a:ext cx="587692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AWERB approved Guidance on</a:t>
            </a:r>
          </a:p>
          <a:p>
            <a:pPr algn="ctr"/>
            <a:r>
              <a:rPr lang="en-GB" dirty="0"/>
              <a:t>the process of training for:</a:t>
            </a:r>
          </a:p>
          <a:p>
            <a:pPr algn="ctr"/>
            <a:endParaRPr lang="en-GB" sz="1200" dirty="0"/>
          </a:p>
          <a:p>
            <a:pPr algn="ctr"/>
            <a:r>
              <a:rPr lang="en-GB" sz="2000" u="sng" dirty="0"/>
              <a:t>Intravenous (IV) Injection Technique</a:t>
            </a:r>
          </a:p>
          <a:p>
            <a:pPr algn="ctr"/>
            <a:r>
              <a:rPr lang="en-GB" sz="1600" dirty="0"/>
              <a:t>for the administration of substances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F97E8F0-1AB5-4A3E-A76A-5FEB2989CBE7}"/>
              </a:ext>
            </a:extLst>
          </p:cNvPr>
          <p:cNvSpPr txBox="1"/>
          <p:nvPr/>
        </p:nvSpPr>
        <p:spPr>
          <a:xfrm>
            <a:off x="154656" y="1749480"/>
            <a:ext cx="216067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dirty="0"/>
              <a:t>The </a:t>
            </a:r>
            <a:r>
              <a:rPr lang="en-GB" sz="1600" u="sng" dirty="0"/>
              <a:t>Ideal</a:t>
            </a:r>
            <a:r>
              <a:rPr lang="en-GB" sz="1600" dirty="0"/>
              <a:t> route to take: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7DB77BD-68F0-45F2-942C-A6360EC80766}"/>
              </a:ext>
            </a:extLst>
          </p:cNvPr>
          <p:cNvSpPr txBox="1"/>
          <p:nvPr/>
        </p:nvSpPr>
        <p:spPr>
          <a:xfrm>
            <a:off x="2805195" y="1630863"/>
            <a:ext cx="3381280" cy="120032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n-GB" sz="1200" dirty="0"/>
              <a:t>An appropriate PIL and PPL must be in place before any training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GB" sz="1200" dirty="0"/>
              <a:t>Competency must be achieved on each step  before one can move on to the next step.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GB" sz="1200" dirty="0"/>
              <a:t>This will be at the speed, discretion and opinion of the Trainer.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F833EFCC-150A-4548-AF87-580679ED80F8}"/>
              </a:ext>
            </a:extLst>
          </p:cNvPr>
          <p:cNvSpPr txBox="1"/>
          <p:nvPr/>
        </p:nvSpPr>
        <p:spPr>
          <a:xfrm>
            <a:off x="2476875" y="3034046"/>
            <a:ext cx="413623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/>
              <a:t>However, in exceptional circumstances there may be a cumulative experimental burden on study mice, or the lack of numbers/ availability of study mice. The alternative route (yellow) may be considered in these circumstances.</a:t>
            </a:r>
          </a:p>
        </p:txBody>
      </p:sp>
      <p:grpSp>
        <p:nvGrpSpPr>
          <p:cNvPr id="50" name="Group 49">
            <a:extLst>
              <a:ext uri="{FF2B5EF4-FFF2-40B4-BE49-F238E27FC236}">
                <a16:creationId xmlns:a16="http://schemas.microsoft.com/office/drawing/2014/main" id="{5EEC488F-6938-4B19-925D-B97F7891D777}"/>
              </a:ext>
            </a:extLst>
          </p:cNvPr>
          <p:cNvGrpSpPr/>
          <p:nvPr/>
        </p:nvGrpSpPr>
        <p:grpSpPr>
          <a:xfrm>
            <a:off x="2414658" y="4233166"/>
            <a:ext cx="2048889" cy="3035540"/>
            <a:chOff x="2540488" y="5139688"/>
            <a:chExt cx="2048889" cy="2880811"/>
          </a:xfrm>
        </p:grpSpPr>
        <p:sp>
          <p:nvSpPr>
            <p:cNvPr id="29" name="Rectangle: Rounded Corners 28">
              <a:extLst>
                <a:ext uri="{FF2B5EF4-FFF2-40B4-BE49-F238E27FC236}">
                  <a16:creationId xmlns:a16="http://schemas.microsoft.com/office/drawing/2014/main" id="{6D353B53-B476-41C1-B653-67FA0D196692}"/>
                </a:ext>
              </a:extLst>
            </p:cNvPr>
            <p:cNvSpPr/>
            <p:nvPr/>
          </p:nvSpPr>
          <p:spPr>
            <a:xfrm>
              <a:off x="2540488" y="5139688"/>
              <a:ext cx="2048889" cy="2880811"/>
            </a:xfrm>
            <a:prstGeom prst="roundRect">
              <a:avLst>
                <a:gd name="adj" fmla="val 9190"/>
              </a:avLst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0725B1CE-C637-4460-B805-0EB522C38D25}"/>
                </a:ext>
              </a:extLst>
            </p:cNvPr>
            <p:cNvSpPr txBox="1"/>
            <p:nvPr/>
          </p:nvSpPr>
          <p:spPr>
            <a:xfrm>
              <a:off x="2577982" y="5186815"/>
              <a:ext cx="2003327" cy="11099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400" dirty="0"/>
                <a:t>a. Train using IV administration of pentobarbital (Sch1 method) in animals for Sch1 (anaesthetised)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82CA5BF9-01B3-40F7-9349-E6472807139C}"/>
                </a:ext>
              </a:extLst>
            </p:cNvPr>
            <p:cNvSpPr txBox="1"/>
            <p:nvPr/>
          </p:nvSpPr>
          <p:spPr>
            <a:xfrm>
              <a:off x="2602705" y="6841300"/>
              <a:ext cx="1978604" cy="11099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400" dirty="0"/>
                <a:t>b. Train using IV administration of pentobarbital (Sch1 method) in animals for Sch1 (conscious)</a:t>
              </a:r>
            </a:p>
          </p:txBody>
        </p:sp>
      </p:grp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82808614-0DA8-4D16-88B9-06CE0A0794F0}"/>
              </a:ext>
            </a:extLst>
          </p:cNvPr>
          <p:cNvCxnSpPr>
            <a:cxnSpLocks/>
          </p:cNvCxnSpPr>
          <p:nvPr/>
        </p:nvCxnSpPr>
        <p:spPr>
          <a:xfrm>
            <a:off x="1759502" y="4024883"/>
            <a:ext cx="884638" cy="62705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45" name="TextBox 44">
            <a:extLst>
              <a:ext uri="{FF2B5EF4-FFF2-40B4-BE49-F238E27FC236}">
                <a16:creationId xmlns:a16="http://schemas.microsoft.com/office/drawing/2014/main" id="{1405EAA5-C062-42B0-A4EB-DCF79655CD7C}"/>
              </a:ext>
            </a:extLst>
          </p:cNvPr>
          <p:cNvSpPr txBox="1"/>
          <p:nvPr/>
        </p:nvSpPr>
        <p:spPr>
          <a:xfrm>
            <a:off x="4598563" y="4293717"/>
            <a:ext cx="1972878" cy="1938992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1200" b="1" dirty="0"/>
              <a:t>Schedule 1 of ASPA</a:t>
            </a:r>
            <a:r>
              <a:rPr lang="en-GB" sz="1200" dirty="0"/>
              <a:t>:</a:t>
            </a:r>
          </a:p>
          <a:p>
            <a:pPr marL="228600" indent="-228600">
              <a:buFont typeface="+mj-lt"/>
              <a:buAutoNum type="arabicPeriod"/>
            </a:pPr>
            <a:r>
              <a:rPr lang="en-GB" sz="1200" dirty="0"/>
              <a:t>Table A, 1 - Overdose of an anaesthetic using a route and an anaesthetic agent appropriate for the size and species of animal – All animals</a:t>
            </a:r>
          </a:p>
          <a:p>
            <a:pPr marL="228600" indent="-228600">
              <a:buFont typeface="+mj-lt"/>
              <a:buAutoNum type="arabicPeriod"/>
            </a:pPr>
            <a:r>
              <a:rPr lang="en-GB" sz="1200" dirty="0"/>
              <a:t>Completed, such as, by 1(c) dislocation of the neck.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E93EC56E-7BB3-4E2E-86D7-0EE4B8BB38AA}"/>
              </a:ext>
            </a:extLst>
          </p:cNvPr>
          <p:cNvSpPr txBox="1"/>
          <p:nvPr/>
        </p:nvSpPr>
        <p:spPr>
          <a:xfrm>
            <a:off x="4598563" y="6374443"/>
            <a:ext cx="1972878" cy="304698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28575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en-GB" sz="1200" dirty="0"/>
              <a:t>The HO requires the Sch1 method used to be the </a:t>
            </a:r>
            <a:r>
              <a:rPr lang="en-GB" sz="1200" b="1" dirty="0"/>
              <a:t>most refined</a:t>
            </a:r>
            <a:r>
              <a:rPr lang="en-GB" sz="1200" dirty="0"/>
              <a:t>. Therefore before continuing:</a:t>
            </a:r>
          </a:p>
          <a:p>
            <a:pPr marL="171450" indent="-171450">
              <a:buFont typeface="Wingdings" panose="05000000000000000000" pitchFamily="2" charset="2"/>
              <a:buChar char="q"/>
            </a:pPr>
            <a:r>
              <a:rPr lang="en-GB" sz="1200" dirty="0"/>
              <a:t>Complete training records and DOPS competency for Steps 1 and 2.</a:t>
            </a:r>
          </a:p>
          <a:p>
            <a:pPr marL="171450" indent="-171450">
              <a:buFont typeface="Wingdings" panose="05000000000000000000" pitchFamily="2" charset="2"/>
              <a:buChar char="q"/>
            </a:pPr>
            <a:r>
              <a:rPr lang="en-GB" sz="1200" dirty="0"/>
              <a:t>Trainer deemed likely good chance of success for Step 3.</a:t>
            </a:r>
          </a:p>
          <a:p>
            <a:pPr marL="171450" indent="-171450">
              <a:buFont typeface="Wingdings" panose="05000000000000000000" pitchFamily="2" charset="2"/>
              <a:buChar char="q"/>
            </a:pPr>
            <a:r>
              <a:rPr lang="en-GB" sz="1200" dirty="0"/>
              <a:t>Gain NACWO +/- NVS approval to move to Step “a”.</a:t>
            </a:r>
          </a:p>
          <a:p>
            <a:pPr marL="171450" indent="-171450">
              <a:buFont typeface="Wingdings" panose="05000000000000000000" pitchFamily="2" charset="2"/>
              <a:buChar char="q"/>
            </a:pPr>
            <a:r>
              <a:rPr lang="en-GB" sz="1200" dirty="0"/>
              <a:t>Animal used has no prior anaesthesia exposure (e.g. stock).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1D28BB94-EC8B-454D-A387-E7FDE870579B}"/>
              </a:ext>
            </a:extLst>
          </p:cNvPr>
          <p:cNvSpPr txBox="1"/>
          <p:nvPr/>
        </p:nvSpPr>
        <p:spPr>
          <a:xfrm>
            <a:off x="264653" y="7851771"/>
            <a:ext cx="4195548" cy="156966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200" b="1" dirty="0"/>
              <a:t>UBS Top Tips for successful IV Training: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en-GB" sz="1200" dirty="0"/>
              <a:t>Practice needle and handling techniques on plastic models and cadavers first.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en-GB" sz="1200" dirty="0"/>
              <a:t>When using living (</a:t>
            </a:r>
            <a:r>
              <a:rPr lang="en-GB" sz="1200" dirty="0" err="1"/>
              <a:t>inc</a:t>
            </a:r>
            <a:r>
              <a:rPr lang="en-GB" sz="1200" dirty="0"/>
              <a:t> anaesthetised) animals, at the Trainer’s discretion, have a max of 2 attempts for the trainee then 1 for the Trainer to complete the task – totalling 3 attempts.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en-GB" sz="1200" dirty="0"/>
              <a:t>Alternate tail vein sides, and then move up the tail (towards the body), again at the Trainer’s discretion.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1C9521A8-3C82-4BFA-9456-A773F6E19A5F}"/>
              </a:ext>
            </a:extLst>
          </p:cNvPr>
          <p:cNvSpPr txBox="1"/>
          <p:nvPr/>
        </p:nvSpPr>
        <p:spPr>
          <a:xfrm>
            <a:off x="4781593" y="9535245"/>
            <a:ext cx="164500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100" dirty="0"/>
              <a:t>Version 3	Dec 2022</a:t>
            </a:r>
          </a:p>
        </p:txBody>
      </p:sp>
      <p:cxnSp>
        <p:nvCxnSpPr>
          <p:cNvPr id="3" name="Straight Arrow Connector 2"/>
          <p:cNvCxnSpPr>
            <a:cxnSpLocks/>
          </p:cNvCxnSpPr>
          <p:nvPr/>
        </p:nvCxnSpPr>
        <p:spPr>
          <a:xfrm flipH="1">
            <a:off x="2065020" y="6244286"/>
            <a:ext cx="643984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>
            <a:cxnSpLocks/>
          </p:cNvCxnSpPr>
          <p:nvPr/>
        </p:nvCxnSpPr>
        <p:spPr>
          <a:xfrm>
            <a:off x="3426184" y="5429073"/>
            <a:ext cx="0" cy="571276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39" name="TextBox 38">
            <a:extLst>
              <a:ext uri="{FF2B5EF4-FFF2-40B4-BE49-F238E27FC236}">
                <a16:creationId xmlns:a16="http://schemas.microsoft.com/office/drawing/2014/main" id="{5BB2DB97-E099-E35E-23F8-CDF9AFD13059}"/>
              </a:ext>
            </a:extLst>
          </p:cNvPr>
          <p:cNvSpPr txBox="1"/>
          <p:nvPr/>
        </p:nvSpPr>
        <p:spPr>
          <a:xfrm>
            <a:off x="2427813" y="3950173"/>
            <a:ext cx="20488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/>
              <a:t>An </a:t>
            </a:r>
            <a:r>
              <a:rPr lang="en-GB" sz="1200" u="sng" dirty="0"/>
              <a:t>Alternative</a:t>
            </a:r>
            <a:r>
              <a:rPr lang="en-GB" sz="1200" dirty="0"/>
              <a:t> route could be:</a:t>
            </a:r>
          </a:p>
        </p:txBody>
      </p: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57EEA86A-F2A6-877F-AD33-600C45D7D139}"/>
              </a:ext>
            </a:extLst>
          </p:cNvPr>
          <p:cNvCxnSpPr>
            <a:cxnSpLocks/>
          </p:cNvCxnSpPr>
          <p:nvPr/>
        </p:nvCxnSpPr>
        <p:spPr>
          <a:xfrm>
            <a:off x="1187823" y="4227172"/>
            <a:ext cx="0" cy="52322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F0710D64-4666-716D-77F7-C60145E94D32}"/>
              </a:ext>
            </a:extLst>
          </p:cNvPr>
          <p:cNvCxnSpPr>
            <a:cxnSpLocks/>
          </p:cNvCxnSpPr>
          <p:nvPr/>
        </p:nvCxnSpPr>
        <p:spPr>
          <a:xfrm>
            <a:off x="1187823" y="5352873"/>
            <a:ext cx="0" cy="52322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F5BE5AD1-A3E1-D3A9-A329-A42D23C4FDCF}"/>
              </a:ext>
            </a:extLst>
          </p:cNvPr>
          <p:cNvCxnSpPr>
            <a:cxnSpLocks/>
          </p:cNvCxnSpPr>
          <p:nvPr/>
        </p:nvCxnSpPr>
        <p:spPr>
          <a:xfrm>
            <a:off x="1187823" y="6672503"/>
            <a:ext cx="0" cy="52322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35604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1889</TotalTime>
  <Words>389</Words>
  <Application>Microsoft Office PowerPoint</Application>
  <PresentationFormat>A4 Paper (210x297 mm)</PresentationFormat>
  <Paragraphs>31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Wingdings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Amelia Phillips</dc:creator>
  <cp:lastModifiedBy>Sophie Kimpton</cp:lastModifiedBy>
  <cp:revision>11</cp:revision>
  <dcterms:created xsi:type="dcterms:W3CDTF">2021-11-19T09:57:56Z</dcterms:created>
  <dcterms:modified xsi:type="dcterms:W3CDTF">2022-12-30T10:42:04Z</dcterms:modified>
</cp:coreProperties>
</file>