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C49EAF-BB04-458F-9437-1FEF4A207297}" v="3" dt="2021-12-07T15:14:06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1" autoAdjust="0"/>
    <p:restoredTop sz="94660"/>
  </p:normalViewPr>
  <p:slideViewPr>
    <p:cSldViewPr snapToGrid="0">
      <p:cViewPr>
        <p:scale>
          <a:sx n="74" d="100"/>
          <a:sy n="74" d="100"/>
        </p:scale>
        <p:origin x="8" y="-18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Phillips" userId="a2b99e5c-fa7f-4619-a614-4bdc6764a0b2" providerId="ADAL" clId="{2AC49EAF-BB04-458F-9437-1FEF4A207297}"/>
    <pc:docChg chg="undo custSel modSld">
      <pc:chgData name="Amelia Phillips" userId="a2b99e5c-fa7f-4619-a614-4bdc6764a0b2" providerId="ADAL" clId="{2AC49EAF-BB04-458F-9437-1FEF4A207297}" dt="2021-12-07T15:27:18.799" v="641" actId="20577"/>
      <pc:docMkLst>
        <pc:docMk/>
      </pc:docMkLst>
      <pc:sldChg chg="addSp delSp modSp mod">
        <pc:chgData name="Amelia Phillips" userId="a2b99e5c-fa7f-4619-a614-4bdc6764a0b2" providerId="ADAL" clId="{2AC49EAF-BB04-458F-9437-1FEF4A207297}" dt="2021-12-07T15:27:18.799" v="641" actId="20577"/>
        <pc:sldMkLst>
          <pc:docMk/>
          <pc:sldMk cId="25356049" sldId="256"/>
        </pc:sldMkLst>
        <pc:spChg chg="mod">
          <ac:chgData name="Amelia Phillips" userId="a2b99e5c-fa7f-4619-a614-4bdc6764a0b2" providerId="ADAL" clId="{2AC49EAF-BB04-458F-9437-1FEF4A207297}" dt="2021-12-07T15:09:13.004" v="31" actId="20577"/>
          <ac:spMkLst>
            <pc:docMk/>
            <pc:sldMk cId="25356049" sldId="256"/>
            <ac:spMk id="6" creationId="{2EE257D4-6CA4-4A18-969E-D7433F066181}"/>
          </ac:spMkLst>
        </pc:spChg>
        <pc:spChg chg="mod">
          <ac:chgData name="Amelia Phillips" userId="a2b99e5c-fa7f-4619-a614-4bdc6764a0b2" providerId="ADAL" clId="{2AC49EAF-BB04-458F-9437-1FEF4A207297}" dt="2021-12-07T15:17:11.877" v="416" actId="1035"/>
          <ac:spMkLst>
            <pc:docMk/>
            <pc:sldMk cId="25356049" sldId="256"/>
            <ac:spMk id="9" creationId="{B7D0D9D5-647B-4ACD-B64A-655BA5396500}"/>
          </ac:spMkLst>
        </pc:spChg>
        <pc:spChg chg="mod">
          <ac:chgData name="Amelia Phillips" userId="a2b99e5c-fa7f-4619-a614-4bdc6764a0b2" providerId="ADAL" clId="{2AC49EAF-BB04-458F-9437-1FEF4A207297}" dt="2021-12-07T15:19:35.593" v="539" actId="20577"/>
          <ac:spMkLst>
            <pc:docMk/>
            <pc:sldMk cId="25356049" sldId="256"/>
            <ac:spMk id="11" creationId="{EC06167D-8038-42B8-890A-D609DE8EDD4F}"/>
          </ac:spMkLst>
        </pc:spChg>
        <pc:spChg chg="mod">
          <ac:chgData name="Amelia Phillips" userId="a2b99e5c-fa7f-4619-a614-4bdc6764a0b2" providerId="ADAL" clId="{2AC49EAF-BB04-458F-9437-1FEF4A207297}" dt="2021-12-07T15:18:24.354" v="521" actId="1076"/>
          <ac:spMkLst>
            <pc:docMk/>
            <pc:sldMk cId="25356049" sldId="256"/>
            <ac:spMk id="21" creationId="{17DB77BD-68F0-45F2-942C-A6360EC80766}"/>
          </ac:spMkLst>
        </pc:spChg>
        <pc:spChg chg="mod">
          <ac:chgData name="Amelia Phillips" userId="a2b99e5c-fa7f-4619-a614-4bdc6764a0b2" providerId="ADAL" clId="{2AC49EAF-BB04-458F-9437-1FEF4A207297}" dt="2021-12-07T15:24:39.996" v="630" actId="20577"/>
          <ac:spMkLst>
            <pc:docMk/>
            <pc:sldMk cId="25356049" sldId="256"/>
            <ac:spMk id="28" creationId="{F833EFCC-150A-4548-AF87-580679ED80F8}"/>
          </ac:spMkLst>
        </pc:spChg>
        <pc:spChg chg="mod">
          <ac:chgData name="Amelia Phillips" userId="a2b99e5c-fa7f-4619-a614-4bdc6764a0b2" providerId="ADAL" clId="{2AC49EAF-BB04-458F-9437-1FEF4A207297}" dt="2021-12-07T15:12:25.200" v="161" actId="1036"/>
          <ac:spMkLst>
            <pc:docMk/>
            <pc:sldMk cId="25356049" sldId="256"/>
            <ac:spMk id="29" creationId="{6D353B53-B476-41C1-B653-67FA0D196692}"/>
          </ac:spMkLst>
        </pc:spChg>
        <pc:spChg chg="mod">
          <ac:chgData name="Amelia Phillips" userId="a2b99e5c-fa7f-4619-a614-4bdc6764a0b2" providerId="ADAL" clId="{2AC49EAF-BB04-458F-9437-1FEF4A207297}" dt="2021-12-07T15:13:31.751" v="258" actId="1035"/>
          <ac:spMkLst>
            <pc:docMk/>
            <pc:sldMk cId="25356049" sldId="256"/>
            <ac:spMk id="33" creationId="{0725B1CE-C637-4460-B805-0EB522C38D25}"/>
          </ac:spMkLst>
        </pc:spChg>
        <pc:spChg chg="add mod">
          <ac:chgData name="Amelia Phillips" userId="a2b99e5c-fa7f-4619-a614-4bdc6764a0b2" providerId="ADAL" clId="{2AC49EAF-BB04-458F-9437-1FEF4A207297}" dt="2021-12-07T15:14:00.188" v="304" actId="1035"/>
          <ac:spMkLst>
            <pc:docMk/>
            <pc:sldMk cId="25356049" sldId="256"/>
            <ac:spMk id="35" creationId="{FFECBF93-FDD6-4F72-A97E-438519B78405}"/>
          </ac:spMkLst>
        </pc:spChg>
        <pc:spChg chg="mod">
          <ac:chgData name="Amelia Phillips" userId="a2b99e5c-fa7f-4619-a614-4bdc6764a0b2" providerId="ADAL" clId="{2AC49EAF-BB04-458F-9437-1FEF4A207297}" dt="2021-12-07T15:13:43.749" v="279" actId="1035"/>
          <ac:spMkLst>
            <pc:docMk/>
            <pc:sldMk cId="25356049" sldId="256"/>
            <ac:spMk id="37" creationId="{82CA5BF9-01B3-40F7-9349-E6472807139C}"/>
          </ac:spMkLst>
        </pc:spChg>
        <pc:spChg chg="mod">
          <ac:chgData name="Amelia Phillips" userId="a2b99e5c-fa7f-4619-a614-4bdc6764a0b2" providerId="ADAL" clId="{2AC49EAF-BB04-458F-9437-1FEF4A207297}" dt="2021-12-07T15:14:20.070" v="360" actId="20577"/>
          <ac:spMkLst>
            <pc:docMk/>
            <pc:sldMk cId="25356049" sldId="256"/>
            <ac:spMk id="38" creationId="{48A56111-A104-4837-AF85-5AEBF385CB01}"/>
          </ac:spMkLst>
        </pc:spChg>
        <pc:spChg chg="mod">
          <ac:chgData name="Amelia Phillips" userId="a2b99e5c-fa7f-4619-a614-4bdc6764a0b2" providerId="ADAL" clId="{2AC49EAF-BB04-458F-9437-1FEF4A207297}" dt="2021-12-07T15:14:22.946" v="361" actId="20577"/>
          <ac:spMkLst>
            <pc:docMk/>
            <pc:sldMk cId="25356049" sldId="256"/>
            <ac:spMk id="39" creationId="{0EC7EE95-7802-499C-A87A-C1DD2634C515}"/>
          </ac:spMkLst>
        </pc:spChg>
        <pc:spChg chg="mod">
          <ac:chgData name="Amelia Phillips" userId="a2b99e5c-fa7f-4619-a614-4bdc6764a0b2" providerId="ADAL" clId="{2AC49EAF-BB04-458F-9437-1FEF4A207297}" dt="2021-12-07T15:27:18.799" v="641" actId="20577"/>
          <ac:spMkLst>
            <pc:docMk/>
            <pc:sldMk cId="25356049" sldId="256"/>
            <ac:spMk id="46" creationId="{E93EC56E-7BB3-4E2E-86D7-0EE4B8BB38AA}"/>
          </ac:spMkLst>
        </pc:spChg>
        <pc:spChg chg="mod">
          <ac:chgData name="Amelia Phillips" userId="a2b99e5c-fa7f-4619-a614-4bdc6764a0b2" providerId="ADAL" clId="{2AC49EAF-BB04-458F-9437-1FEF4A207297}" dt="2021-12-07T15:23:12.320" v="596" actId="20577"/>
          <ac:spMkLst>
            <pc:docMk/>
            <pc:sldMk cId="25356049" sldId="256"/>
            <ac:spMk id="58" creationId="{1D28BB94-EC8B-454D-A387-E7FDE870579B}"/>
          </ac:spMkLst>
        </pc:spChg>
        <pc:picChg chg="mod">
          <ac:chgData name="Amelia Phillips" userId="a2b99e5c-fa7f-4619-a614-4bdc6764a0b2" providerId="ADAL" clId="{2AC49EAF-BB04-458F-9437-1FEF4A207297}" dt="2021-12-07T15:17:16.036" v="426" actId="1035"/>
          <ac:picMkLst>
            <pc:docMk/>
            <pc:sldMk cId="25356049" sldId="256"/>
            <ac:picMk id="10" creationId="{33B7E34D-2CD4-464F-A0D6-A63BE95EDAA4}"/>
          </ac:picMkLst>
        </pc:picChg>
        <pc:cxnChg chg="add mod">
          <ac:chgData name="Amelia Phillips" userId="a2b99e5c-fa7f-4619-a614-4bdc6764a0b2" providerId="ADAL" clId="{2AC49EAF-BB04-458F-9437-1FEF4A207297}" dt="2021-12-07T15:14:05.129" v="319" actId="1035"/>
          <ac:cxnSpMkLst>
            <pc:docMk/>
            <pc:sldMk cId="25356049" sldId="256"/>
            <ac:cxnSpMk id="36" creationId="{CD8653E2-9764-4250-B561-3970EC359740}"/>
          </ac:cxnSpMkLst>
        </pc:cxnChg>
        <pc:cxnChg chg="mod">
          <ac:chgData name="Amelia Phillips" userId="a2b99e5c-fa7f-4619-a614-4bdc6764a0b2" providerId="ADAL" clId="{2AC49EAF-BB04-458F-9437-1FEF4A207297}" dt="2021-12-07T15:13:35.992" v="266" actId="1035"/>
          <ac:cxnSpMkLst>
            <pc:docMk/>
            <pc:sldMk cId="25356049" sldId="256"/>
            <ac:cxnSpMk id="40" creationId="{9C07FCBC-8F0D-433B-B222-363DC6446823}"/>
          </ac:cxnSpMkLst>
        </pc:cxnChg>
        <pc:cxnChg chg="add mod">
          <ac:chgData name="Amelia Phillips" userId="a2b99e5c-fa7f-4619-a614-4bdc6764a0b2" providerId="ADAL" clId="{2AC49EAF-BB04-458F-9437-1FEF4A207297}" dt="2021-12-07T15:14:12.247" v="350" actId="1037"/>
          <ac:cxnSpMkLst>
            <pc:docMk/>
            <pc:sldMk cId="25356049" sldId="256"/>
            <ac:cxnSpMk id="41" creationId="{B3769044-FA5F-4AFC-9633-837B8581B891}"/>
          </ac:cxnSpMkLst>
        </pc:cxnChg>
        <pc:cxnChg chg="mod">
          <ac:chgData name="Amelia Phillips" userId="a2b99e5c-fa7f-4619-a614-4bdc6764a0b2" providerId="ADAL" clId="{2AC49EAF-BB04-458F-9437-1FEF4A207297}" dt="2021-12-07T15:13:54.891" v="289" actId="1035"/>
          <ac:cxnSpMkLst>
            <pc:docMk/>
            <pc:sldMk cId="25356049" sldId="256"/>
            <ac:cxnSpMk id="42" creationId="{8CF35B2C-F37E-4923-AE69-E21BA1C032C3}"/>
          </ac:cxnSpMkLst>
        </pc:cxnChg>
        <pc:cxnChg chg="del mod">
          <ac:chgData name="Amelia Phillips" userId="a2b99e5c-fa7f-4619-a614-4bdc6764a0b2" providerId="ADAL" clId="{2AC49EAF-BB04-458F-9437-1FEF4A207297}" dt="2021-12-07T15:12:59.384" v="193" actId="478"/>
          <ac:cxnSpMkLst>
            <pc:docMk/>
            <pc:sldMk cId="25356049" sldId="256"/>
            <ac:cxnSpMk id="43" creationId="{528C71E3-92D8-45ED-B330-95E10AC26E3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18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4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7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58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71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30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73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4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9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2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2A404-C654-448F-BAC4-6B4B91AE7927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A718A-A05D-4F03-B68B-8FA80091F3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0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5249537A-7FE4-4F4E-924F-51C6D9E07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124206"/>
            <a:ext cx="1066419" cy="10664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257D4-6CA4-4A18-969E-D7433F066181}"/>
              </a:ext>
            </a:extLst>
          </p:cNvPr>
          <p:cNvSpPr txBox="1"/>
          <p:nvPr/>
        </p:nvSpPr>
        <p:spPr>
          <a:xfrm>
            <a:off x="490537" y="124206"/>
            <a:ext cx="58769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AWERB approved Guidance on</a:t>
            </a:r>
          </a:p>
          <a:p>
            <a:pPr algn="ctr"/>
            <a:r>
              <a:rPr lang="en-GB" dirty="0"/>
              <a:t>the process of training for:</a:t>
            </a:r>
          </a:p>
          <a:p>
            <a:pPr algn="ctr"/>
            <a:endParaRPr lang="en-GB" sz="1200" dirty="0"/>
          </a:p>
          <a:p>
            <a:pPr algn="ctr"/>
            <a:r>
              <a:rPr lang="en-GB" sz="2000" dirty="0"/>
              <a:t>Intravenous (IV) Injection Technique</a:t>
            </a:r>
          </a:p>
          <a:p>
            <a:pPr algn="ctr"/>
            <a:r>
              <a:rPr lang="en-GB" sz="1600" dirty="0"/>
              <a:t>for the administration of substances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5205BC-C6F0-4A78-B93E-AD6C3FE97A56}"/>
              </a:ext>
            </a:extLst>
          </p:cNvPr>
          <p:cNvSpPr/>
          <p:nvPr/>
        </p:nvSpPr>
        <p:spPr>
          <a:xfrm>
            <a:off x="371476" y="1952625"/>
            <a:ext cx="2048889" cy="5597276"/>
          </a:xfrm>
          <a:prstGeom prst="roundRect">
            <a:avLst>
              <a:gd name="adj" fmla="val 919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7E8F0-1AB5-4A3E-A76A-5FEB2989CBE7}"/>
              </a:ext>
            </a:extLst>
          </p:cNvPr>
          <p:cNvSpPr txBox="1"/>
          <p:nvPr/>
        </p:nvSpPr>
        <p:spPr>
          <a:xfrm>
            <a:off x="332109" y="1597108"/>
            <a:ext cx="2160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Ideal Route to take: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D0D9D5-647B-4ACD-B64A-655BA5396500}"/>
              </a:ext>
            </a:extLst>
          </p:cNvPr>
          <p:cNvSpPr txBox="1"/>
          <p:nvPr/>
        </p:nvSpPr>
        <p:spPr>
          <a:xfrm>
            <a:off x="490538" y="2032785"/>
            <a:ext cx="1681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1. Practice on the Rat or Mouse plastic model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7E34D-2CD4-464F-A0D6-A63BE95ED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453" y="2754432"/>
            <a:ext cx="839568" cy="4333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06167D-8038-42B8-890A-D609DE8EDD4F}"/>
              </a:ext>
            </a:extLst>
          </p:cNvPr>
          <p:cNvSpPr txBox="1"/>
          <p:nvPr/>
        </p:nvSpPr>
        <p:spPr>
          <a:xfrm>
            <a:off x="490537" y="3243172"/>
            <a:ext cx="1681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2. Practice on freshly killed cadavers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638035-E3A2-4C3A-A32F-D1514C6BD36B}"/>
              </a:ext>
            </a:extLst>
          </p:cNvPr>
          <p:cNvCxnSpPr>
            <a:cxnSpLocks/>
          </p:cNvCxnSpPr>
          <p:nvPr/>
        </p:nvCxnSpPr>
        <p:spPr>
          <a:xfrm>
            <a:off x="1235868" y="2740334"/>
            <a:ext cx="0" cy="523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21873A-95EE-417D-8849-BBB11B22C8B1}"/>
              </a:ext>
            </a:extLst>
          </p:cNvPr>
          <p:cNvCxnSpPr/>
          <p:nvPr/>
        </p:nvCxnSpPr>
        <p:spPr>
          <a:xfrm>
            <a:off x="266700" y="4124325"/>
            <a:ext cx="59626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B4835B-D199-4FA3-AECA-41F42493B28E}"/>
              </a:ext>
            </a:extLst>
          </p:cNvPr>
          <p:cNvSpPr txBox="1"/>
          <p:nvPr/>
        </p:nvSpPr>
        <p:spPr>
          <a:xfrm>
            <a:off x="490537" y="4600189"/>
            <a:ext cx="168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3. Train on Study Animals (Controls)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8EBC4FA-A518-451D-857B-7AC2F4505B73}"/>
              </a:ext>
            </a:extLst>
          </p:cNvPr>
          <p:cNvCxnSpPr>
            <a:cxnSpLocks/>
          </p:cNvCxnSpPr>
          <p:nvPr/>
        </p:nvCxnSpPr>
        <p:spPr>
          <a:xfrm>
            <a:off x="1235868" y="4008462"/>
            <a:ext cx="0" cy="449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7DB77BD-68F0-45F2-942C-A6360EC80766}"/>
              </a:ext>
            </a:extLst>
          </p:cNvPr>
          <p:cNvSpPr txBox="1"/>
          <p:nvPr/>
        </p:nvSpPr>
        <p:spPr>
          <a:xfrm>
            <a:off x="3221962" y="1632643"/>
            <a:ext cx="2547745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An appropriate PIL must be in place before any training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Competency must be achieved before one can move on to the next step.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200" dirty="0"/>
              <a:t>This will be at the speed, discretion and opinion of the Trainer.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562193-7BBE-473C-B34D-88EDD0104BA0}"/>
              </a:ext>
            </a:extLst>
          </p:cNvPr>
          <p:cNvSpPr txBox="1"/>
          <p:nvPr/>
        </p:nvSpPr>
        <p:spPr>
          <a:xfrm>
            <a:off x="490537" y="5781639"/>
            <a:ext cx="1681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4. Train on Study Animals (Experimental)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14E4F8-36B5-4F5E-98A1-072FA0B6BADD}"/>
              </a:ext>
            </a:extLst>
          </p:cNvPr>
          <p:cNvSpPr txBox="1"/>
          <p:nvPr/>
        </p:nvSpPr>
        <p:spPr>
          <a:xfrm>
            <a:off x="477384" y="6896108"/>
            <a:ext cx="168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5. Passed as Competent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C8277A7-19F0-4657-BC95-FEC16A3FB5C9}"/>
              </a:ext>
            </a:extLst>
          </p:cNvPr>
          <p:cNvCxnSpPr>
            <a:cxnSpLocks/>
          </p:cNvCxnSpPr>
          <p:nvPr/>
        </p:nvCxnSpPr>
        <p:spPr>
          <a:xfrm>
            <a:off x="1235868" y="5173733"/>
            <a:ext cx="0" cy="570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85B9A5C-120D-4D8C-84B7-55634BD38155}"/>
              </a:ext>
            </a:extLst>
          </p:cNvPr>
          <p:cNvCxnSpPr>
            <a:cxnSpLocks/>
          </p:cNvCxnSpPr>
          <p:nvPr/>
        </p:nvCxnSpPr>
        <p:spPr>
          <a:xfrm>
            <a:off x="1228807" y="6524828"/>
            <a:ext cx="0" cy="4137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33EFCC-150A-4548-AF87-580679ED80F8}"/>
              </a:ext>
            </a:extLst>
          </p:cNvPr>
          <p:cNvSpPr txBox="1"/>
          <p:nvPr/>
        </p:nvSpPr>
        <p:spPr>
          <a:xfrm>
            <a:off x="2652845" y="3235396"/>
            <a:ext cx="3852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However, in exceptional circumstances there may be a cumulative experimental burden on study mice, or the lack of numbers/ availability of study mice.</a:t>
            </a:r>
          </a:p>
          <a:p>
            <a:pPr algn="ctr"/>
            <a:r>
              <a:rPr lang="en-GB" sz="1200" b="1" dirty="0"/>
              <a:t>An alternative route could be: </a:t>
            </a:r>
            <a:r>
              <a:rPr lang="en-GB" sz="1200" dirty="0"/>
              <a:t>(in yellow)</a:t>
            </a:r>
            <a:endParaRPr lang="en-GB" sz="1200" b="1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EC488F-6938-4B19-925D-B97F7891D777}"/>
              </a:ext>
            </a:extLst>
          </p:cNvPr>
          <p:cNvGrpSpPr/>
          <p:nvPr/>
        </p:nvGrpSpPr>
        <p:grpSpPr>
          <a:xfrm>
            <a:off x="2525141" y="4234268"/>
            <a:ext cx="2048889" cy="3354943"/>
            <a:chOff x="2539426" y="5108762"/>
            <a:chExt cx="2048889" cy="335494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D353B53-B476-41C1-B653-67FA0D196692}"/>
                </a:ext>
              </a:extLst>
            </p:cNvPr>
            <p:cNvSpPr/>
            <p:nvPr/>
          </p:nvSpPr>
          <p:spPr>
            <a:xfrm>
              <a:off x="2539426" y="5108762"/>
              <a:ext cx="2048889" cy="3315633"/>
            </a:xfrm>
            <a:prstGeom prst="roundRect">
              <a:avLst>
                <a:gd name="adj" fmla="val 919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25B1CE-C637-4460-B805-0EB522C38D25}"/>
                </a:ext>
              </a:extLst>
            </p:cNvPr>
            <p:cNvSpPr txBox="1"/>
            <p:nvPr/>
          </p:nvSpPr>
          <p:spPr>
            <a:xfrm>
              <a:off x="2723290" y="5186815"/>
              <a:ext cx="16811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III. Train on Animals for Sch1 (Anaesthetised)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CA5BF9-01B3-40F7-9349-E6472807139C}"/>
                </a:ext>
              </a:extLst>
            </p:cNvPr>
            <p:cNvSpPr txBox="1"/>
            <p:nvPr/>
          </p:nvSpPr>
          <p:spPr>
            <a:xfrm>
              <a:off x="2723289" y="6023362"/>
              <a:ext cx="16811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IV. Train on Animals for Sch1</a:t>
              </a:r>
            </a:p>
            <a:p>
              <a:pPr algn="ctr"/>
              <a:r>
                <a:rPr lang="en-GB" sz="1400" dirty="0"/>
                <a:t>(Conscious)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8A56111-A104-4837-AF85-5AEBF385CB01}"/>
                </a:ext>
              </a:extLst>
            </p:cNvPr>
            <p:cNvSpPr txBox="1"/>
            <p:nvPr/>
          </p:nvSpPr>
          <p:spPr>
            <a:xfrm>
              <a:off x="2699509" y="7493804"/>
              <a:ext cx="16811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VI. Competent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C7EE95-7802-499C-A87A-C1DD2634C515}"/>
                </a:ext>
              </a:extLst>
            </p:cNvPr>
            <p:cNvSpPr txBox="1"/>
            <p:nvPr/>
          </p:nvSpPr>
          <p:spPr>
            <a:xfrm>
              <a:off x="2617613" y="7940485"/>
              <a:ext cx="18925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VII. Use Study Animals (Experimental)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C07FCBC-8F0D-433B-B222-363DC6446823}"/>
                </a:ext>
              </a:extLst>
            </p:cNvPr>
            <p:cNvCxnSpPr>
              <a:cxnSpLocks/>
            </p:cNvCxnSpPr>
            <p:nvPr/>
          </p:nvCxnSpPr>
          <p:spPr>
            <a:xfrm>
              <a:off x="3428999" y="5866842"/>
              <a:ext cx="0" cy="2247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CF35B2C-F37E-4923-AE69-E21BA1C032C3}"/>
                </a:ext>
              </a:extLst>
            </p:cNvPr>
            <p:cNvCxnSpPr>
              <a:cxnSpLocks/>
            </p:cNvCxnSpPr>
            <p:nvPr/>
          </p:nvCxnSpPr>
          <p:spPr>
            <a:xfrm>
              <a:off x="3428999" y="6677175"/>
              <a:ext cx="0" cy="2247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808614-0DA8-4D16-88B9-06CE0A0794F0}"/>
              </a:ext>
            </a:extLst>
          </p:cNvPr>
          <p:cNvCxnSpPr>
            <a:cxnSpLocks/>
          </p:cNvCxnSpPr>
          <p:nvPr/>
        </p:nvCxnSpPr>
        <p:spPr>
          <a:xfrm>
            <a:off x="1468349" y="4008462"/>
            <a:ext cx="1876183" cy="334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405EAA5-C062-42B0-A4EB-DCF79655CD7C}"/>
              </a:ext>
            </a:extLst>
          </p:cNvPr>
          <p:cNvSpPr txBox="1"/>
          <p:nvPr/>
        </p:nvSpPr>
        <p:spPr>
          <a:xfrm>
            <a:off x="4717362" y="4234268"/>
            <a:ext cx="1690473" cy="13388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dirty="0"/>
              <a:t>Schedule 1 of ASPA</a:t>
            </a:r>
            <a:r>
              <a:rPr lang="en-GB" sz="900" dirty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900" dirty="0"/>
              <a:t>Table A, 1 - Overdose of an anaesthetic using a route and an anaesthetic agent appropriate for the size and species of animal – All animals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900" dirty="0"/>
              <a:t>Completed, such as, by 1(c) dislocation of the neck.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3EC56E-7BB3-4E2E-86D7-0EE4B8BB38AA}"/>
              </a:ext>
            </a:extLst>
          </p:cNvPr>
          <p:cNvSpPr txBox="1"/>
          <p:nvPr/>
        </p:nvSpPr>
        <p:spPr>
          <a:xfrm>
            <a:off x="4717361" y="5648177"/>
            <a:ext cx="1690473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The HO requires the Sch1 method used to be the </a:t>
            </a:r>
            <a:r>
              <a:rPr lang="en-GB" sz="1200" b="1" dirty="0"/>
              <a:t>least invasive</a:t>
            </a:r>
            <a:r>
              <a:rPr lang="en-GB" sz="1200" dirty="0"/>
              <a:t> which invariably is cervical dislocation. Therefore before continuing </a:t>
            </a:r>
            <a:r>
              <a:rPr lang="en-GB" sz="1200" b="1" dirty="0"/>
              <a:t>AWERB request</a:t>
            </a:r>
            <a:r>
              <a:rPr lang="en-GB" sz="1200" dirty="0"/>
              <a:t>: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Complete training records and DOPS competency for Steps 1 and 2.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Trainer deemed likely good chance of success for Step III.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/>
              <a:t>Gain NACWO +/- </a:t>
            </a:r>
            <a:r>
              <a:rPr lang="en-GB" sz="1200" dirty="0"/>
              <a:t>NVS approval to move to Step III.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GB" sz="1200" dirty="0"/>
              <a:t>Animal used has no prior isoflurane exposure, e.g., stock.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D28BB94-EC8B-454D-A387-E7FDE870579B}"/>
              </a:ext>
            </a:extLst>
          </p:cNvPr>
          <p:cNvSpPr txBox="1"/>
          <p:nvPr/>
        </p:nvSpPr>
        <p:spPr>
          <a:xfrm>
            <a:off x="378482" y="7697776"/>
            <a:ext cx="4195548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UBS Top Tips for successful IV Training: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Practice needle and handling techniques on plastic models and cadavers first.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When using living (</a:t>
            </a:r>
            <a:r>
              <a:rPr lang="en-GB" sz="1200" dirty="0" err="1"/>
              <a:t>inc</a:t>
            </a:r>
            <a:r>
              <a:rPr lang="en-GB" sz="1200" dirty="0"/>
              <a:t> anaesthetised) animals, at the Trainer’s discretion, have a max of 2 attempts for the trainee then 1 for the Trainer to complete the task – totalling 3 attempts.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Alternate tail vein sides, and then move up the tail (towards the body), again at the Trainer’s discretion.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Consider the Saphenous vein, not tail vein, for blood sampling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C9521A8-3C82-4BFA-9456-A773F6E19A5F}"/>
              </a:ext>
            </a:extLst>
          </p:cNvPr>
          <p:cNvSpPr txBox="1"/>
          <p:nvPr/>
        </p:nvSpPr>
        <p:spPr>
          <a:xfrm>
            <a:off x="4781593" y="9535245"/>
            <a:ext cx="20345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Version 1	November 2021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ECBF93-FDD6-4F72-A97E-438519B78405}"/>
              </a:ext>
            </a:extLst>
          </p:cNvPr>
          <p:cNvSpPr txBox="1"/>
          <p:nvPr/>
        </p:nvSpPr>
        <p:spPr>
          <a:xfrm>
            <a:off x="2539426" y="5995545"/>
            <a:ext cx="2034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V. Train on Study Animals (Experimental)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D8653E2-9764-4250-B561-3970EC359740}"/>
              </a:ext>
            </a:extLst>
          </p:cNvPr>
          <p:cNvCxnSpPr>
            <a:cxnSpLocks/>
          </p:cNvCxnSpPr>
          <p:nvPr/>
        </p:nvCxnSpPr>
        <p:spPr>
          <a:xfrm>
            <a:off x="3411846" y="6464040"/>
            <a:ext cx="0" cy="224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3769044-FA5F-4AFC-9633-837B8581B891}"/>
              </a:ext>
            </a:extLst>
          </p:cNvPr>
          <p:cNvCxnSpPr>
            <a:cxnSpLocks/>
          </p:cNvCxnSpPr>
          <p:nvPr/>
        </p:nvCxnSpPr>
        <p:spPr>
          <a:xfrm>
            <a:off x="3426229" y="6901110"/>
            <a:ext cx="0" cy="2247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397</Words>
  <Application>Microsoft Office PowerPoint</Application>
  <PresentationFormat>A4 Paper (210x297 mm)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Phillips</dc:creator>
  <cp:lastModifiedBy>Amelia Phillips</cp:lastModifiedBy>
  <cp:revision>2</cp:revision>
  <dcterms:created xsi:type="dcterms:W3CDTF">2021-11-19T09:57:56Z</dcterms:created>
  <dcterms:modified xsi:type="dcterms:W3CDTF">2021-12-07T15:27:44Z</dcterms:modified>
</cp:coreProperties>
</file>