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60" r:id="rId16"/>
    <p:sldId id="274" r:id="rId17"/>
    <p:sldId id="275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2" y="5365754"/>
            <a:ext cx="9140825" cy="665163"/>
          </a:xfrm>
          <a:prstGeom prst="rect">
            <a:avLst/>
          </a:prstGeom>
          <a:solidFill>
            <a:srgbClr val="003E7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50" smtClean="0"/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" y="6030917"/>
            <a:ext cx="9140825" cy="173037"/>
          </a:xfrm>
          <a:prstGeom prst="rect">
            <a:avLst/>
          </a:prstGeom>
          <a:solidFill>
            <a:srgbClr val="6AAD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z="1350" smtClean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4177" y="2016129"/>
            <a:ext cx="8374063" cy="576263"/>
          </a:xfrm>
        </p:spPr>
        <p:txBody>
          <a:bodyPr/>
          <a:lstStyle>
            <a:lvl1pPr>
              <a:defRPr sz="27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4177" y="2774950"/>
            <a:ext cx="8374063" cy="539750"/>
          </a:xfrm>
        </p:spPr>
        <p:txBody>
          <a:bodyPr/>
          <a:lstStyle>
            <a:lvl1pPr marL="0" indent="0">
              <a:buFontTx/>
              <a:buNone/>
              <a:defRPr sz="135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62889" y="6448425"/>
            <a:ext cx="900112" cy="1793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5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1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90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175" y="1708152"/>
            <a:ext cx="4110038" cy="40671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5" y="1708152"/>
            <a:ext cx="4111625" cy="40671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8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1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7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71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7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5914" y="398463"/>
            <a:ext cx="2093912" cy="5376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98463"/>
            <a:ext cx="6129338" cy="5376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5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44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7" y="398463"/>
            <a:ext cx="8375650" cy="4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4177" y="1708152"/>
            <a:ext cx="8374063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62889" y="6451600"/>
            <a:ext cx="900112" cy="17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50">
                <a:solidFill>
                  <a:schemeClr val="tx2"/>
                </a:solidFill>
              </a:defRPr>
            </a:lvl1pPr>
          </a:lstStyle>
          <a:p>
            <a:fld id="{B3490554-A873-4289-907C-DFF13E0CC0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95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tx2"/>
          </a:solidFill>
          <a:latin typeface="Arial" charset="0"/>
        </a:defRPr>
      </a:lvl9pPr>
    </p:titleStyle>
    <p:bodyStyle>
      <a:lvl1pPr marL="202406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403622" indent="-200025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2pPr>
      <a:lvl3pPr marL="607219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3pPr>
      <a:lvl4pPr marL="809625" indent="-20121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4pPr>
      <a:lvl5pPr marL="1013222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5pPr>
      <a:lvl6pPr marL="1356122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6pPr>
      <a:lvl7pPr marL="1699022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7pPr>
      <a:lvl8pPr marL="2041922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8pPr>
      <a:lvl9pPr marL="2384822" indent="-202406" algn="l" rtl="0" eaLnBrk="1" fontAlgn="base" hangingPunct="1">
        <a:spcBef>
          <a:spcPct val="0"/>
        </a:spcBef>
        <a:spcAft>
          <a:spcPct val="75000"/>
        </a:spcAft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 smtClean="0"/>
              <a:t>Colony Management and Breeding Calculations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sz="1800" dirty="0" smtClean="0"/>
              <a:t>UBS Colony Management </a:t>
            </a:r>
            <a:r>
              <a:rPr lang="en-GB" sz="1800" dirty="0" smtClean="0"/>
              <a:t>Group 2021</a:t>
            </a:r>
            <a:endParaRPr lang="en-US" sz="1800" dirty="0"/>
          </a:p>
        </p:txBody>
      </p:sp>
      <p:pic>
        <p:nvPicPr>
          <p:cNvPr id="1026" name="Picture 2" descr="C:\Users\MyPC\AppData\Local\Microsoft\Windows\INetCache\IE\OPZPVLNA\rat_mouse_PNG2456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143248"/>
            <a:ext cx="3383280" cy="220218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28794" y="5500702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Lisa Wright, UBS Training Centre, lw419@cam.ac.uk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Perform Breeding Calculations?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Produce a specific number of animals to fulfil researcher requests</a:t>
            </a:r>
          </a:p>
          <a:p>
            <a:r>
              <a:rPr lang="en-GB" sz="2400" dirty="0" smtClean="0"/>
              <a:t>Prevent over or under production</a:t>
            </a:r>
          </a:p>
          <a:p>
            <a:r>
              <a:rPr lang="en-GB" sz="2400" dirty="0" smtClean="0"/>
              <a:t>Colony expansion</a:t>
            </a:r>
          </a:p>
          <a:p>
            <a:r>
              <a:rPr lang="en-GB" sz="2400" dirty="0" smtClean="0"/>
              <a:t>Check breeding strategies</a:t>
            </a:r>
          </a:p>
          <a:p>
            <a:r>
              <a:rPr lang="en-GB" sz="2400" dirty="0" smtClean="0"/>
              <a:t>Find out when animals will be ready for experiments</a:t>
            </a:r>
          </a:p>
          <a:p>
            <a:pPr>
              <a:buNone/>
            </a:pP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GB" sz="2400" dirty="0" smtClean="0"/>
              <a:t>Type Y or N in the chat box to respond: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In your current role, are you responsible for devising breeding strategies?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Do you use breeding calculations to help with this?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Performing Breeding Calculations-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820" y="1484784"/>
            <a:ext cx="8374063" cy="406717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Identify breeding data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Calculate the litter interval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Calculate offspring per female per week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Consider variation rates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Factor in economic breeding </a:t>
            </a:r>
            <a:r>
              <a:rPr lang="en-GB" sz="2400" dirty="0"/>
              <a:t>life (if continuous breeding required)</a:t>
            </a:r>
            <a:endParaRPr lang="en-GB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Think about turnover (if continuous breeding required)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Calculate required space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1. Identify breeding data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4175" y="1708150"/>
          <a:ext cx="837406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4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Mouse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Rat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Gestation period (g)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3 weeks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3 weeks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Oestrous cycle (c)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1 week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1 week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Average</a:t>
                      </a:r>
                      <a:r>
                        <a:rPr lang="en-GB" sz="2400" baseline="0" dirty="0" smtClean="0"/>
                        <a:t> l</a:t>
                      </a:r>
                      <a:r>
                        <a:rPr lang="en-GB" sz="2400" dirty="0" smtClean="0"/>
                        <a:t>itter size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6-8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6-8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Economic breeding life</a:t>
                      </a:r>
                      <a:r>
                        <a:rPr lang="en-GB" sz="2400" baseline="0" dirty="0" smtClean="0"/>
                        <a:t> (</a:t>
                      </a:r>
                      <a:r>
                        <a:rPr lang="en-GB" sz="2400" baseline="0" dirty="0" err="1" smtClean="0"/>
                        <a:t>ebl</a:t>
                      </a:r>
                      <a:r>
                        <a:rPr lang="en-GB" sz="2400" baseline="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6 litters/ 6 months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6 litters/ 6 months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Weaning age (w)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3 weeks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3 weeks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Calculate the litter interval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We use this formula to work out a reasonable litter interval</a:t>
            </a:r>
          </a:p>
          <a:p>
            <a:pPr>
              <a:buNone/>
            </a:pPr>
            <a:r>
              <a:rPr lang="en-GB" sz="2400" dirty="0" smtClean="0"/>
              <a:t>	</a:t>
            </a:r>
            <a:r>
              <a:rPr lang="en-GB" sz="2400" b="1" dirty="0" smtClean="0"/>
              <a:t>	(75%)g + (25%) (c + g + w) </a:t>
            </a:r>
          </a:p>
          <a:p>
            <a:pPr>
              <a:buNone/>
            </a:pPr>
            <a:r>
              <a:rPr lang="en-GB" sz="2400" dirty="0" smtClean="0"/>
              <a:t>So, for a mouse:</a:t>
            </a:r>
          </a:p>
          <a:p>
            <a:pPr>
              <a:buNone/>
            </a:pPr>
            <a:r>
              <a:rPr lang="en-GB" sz="2400" b="1" dirty="0" smtClean="0"/>
              <a:t>75% of 3 = 2.25 	25% of (1 + 3 + 3 = 7) = 1.75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dirty="0" smtClean="0"/>
              <a:t>The litter interval is: 2.25 + 1.75 = 3 weeks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Calculate offspring per female per week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71612"/>
            <a:ext cx="8374063" cy="4067175"/>
          </a:xfrm>
        </p:spPr>
        <p:txBody>
          <a:bodyPr/>
          <a:lstStyle/>
          <a:p>
            <a:r>
              <a:rPr lang="en-GB" sz="2400" dirty="0" smtClean="0"/>
              <a:t>Litter size/ litter interval</a:t>
            </a:r>
          </a:p>
          <a:p>
            <a:r>
              <a:rPr lang="en-GB" sz="2400" dirty="0" smtClean="0"/>
              <a:t>Litter size = 6</a:t>
            </a:r>
          </a:p>
          <a:p>
            <a:r>
              <a:rPr lang="en-GB" sz="2400" dirty="0" smtClean="0"/>
              <a:t>Litter interval = 3</a:t>
            </a:r>
          </a:p>
          <a:p>
            <a:endParaRPr lang="en-GB" sz="500" dirty="0" smtClean="0"/>
          </a:p>
          <a:p>
            <a:r>
              <a:rPr lang="en-GB" sz="2400" dirty="0" smtClean="0"/>
              <a:t>6 / 3 = 2	So, the offspring per female per week is 2</a:t>
            </a:r>
          </a:p>
          <a:p>
            <a:endParaRPr lang="en-GB" sz="200" dirty="0" smtClean="0"/>
          </a:p>
          <a:p>
            <a:r>
              <a:rPr lang="en-GB" sz="2400" dirty="0" smtClean="0"/>
              <a:t>If you require only males, or only one genotype, you can amend this based on the probability of producing that animal e.g. If only males are required and we assume 50:50 sex ratio, divide by two.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Consider variation rates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This puts in a margin of error to compensate for animals not performing to ‘average’ expectations</a:t>
            </a:r>
          </a:p>
          <a:p>
            <a:r>
              <a:rPr lang="en-GB" sz="2400" dirty="0" smtClean="0"/>
              <a:t>Because the impact of poor performance is greater across smaller colonies, we stagger the margin of error as below: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34" y="3857628"/>
          <a:ext cx="8001056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Total number of cages in colony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Add this percentage to the total number of pairs required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10s of cages (0-100 cages)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+15%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100s of cages (100-1000 cages)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+10%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1000s of cages (1000 cages +)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+5%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Consider variation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Imagine we are using 10 pairs, what percentage would we add to allow for variation?</a:t>
            </a:r>
          </a:p>
          <a:p>
            <a:r>
              <a:rPr lang="en-GB" sz="2400" dirty="0" smtClean="0"/>
              <a:t>15 %.</a:t>
            </a:r>
          </a:p>
          <a:p>
            <a:r>
              <a:rPr lang="en-GB" sz="2400" dirty="0" smtClean="0"/>
              <a:t>So, we would add 1.5 cages... Or 2!</a:t>
            </a:r>
          </a:p>
          <a:p>
            <a:endParaRPr lang="en-GB" sz="2400" dirty="0" smtClean="0"/>
          </a:p>
          <a:p>
            <a:r>
              <a:rPr lang="en-GB" sz="2400" dirty="0" smtClean="0"/>
              <a:t>So in total, there would be 12 cages.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Factor in economic breeding life (EBL)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71612"/>
            <a:ext cx="8374063" cy="4067175"/>
          </a:xfrm>
        </p:spPr>
        <p:txBody>
          <a:bodyPr/>
          <a:lstStyle/>
          <a:p>
            <a:r>
              <a:rPr lang="en-GB" sz="2400" dirty="0" smtClean="0"/>
              <a:t>If you need to keep producing animals you need to think about EBL</a:t>
            </a:r>
          </a:p>
          <a:p>
            <a:r>
              <a:rPr lang="en-GB" sz="2400" dirty="0" smtClean="0"/>
              <a:t>Litter interval x EBL = 3 x 6 = 18</a:t>
            </a:r>
          </a:p>
          <a:p>
            <a:r>
              <a:rPr lang="en-GB" sz="2400" dirty="0" smtClean="0"/>
              <a:t>The breeding stock will need replacing every 18 weeks.</a:t>
            </a:r>
          </a:p>
          <a:p>
            <a:r>
              <a:rPr lang="en-GB" sz="2400" dirty="0" smtClean="0"/>
              <a:t>This is usually staggered to replace the older pairs an provide a continuous supply.</a:t>
            </a:r>
          </a:p>
          <a:p>
            <a:r>
              <a:rPr lang="en-GB" sz="2400" dirty="0" smtClean="0"/>
              <a:t>To do this we divide the number of pairs by the replacement time, so sticking with the 12  pairs from the previous slide, 12 / 18 = 0.6, so we’d replace 1 cage per week.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Factor in economic breeding life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We need to breed the additional animals to replace this stock.</a:t>
            </a:r>
          </a:p>
          <a:p>
            <a:r>
              <a:rPr lang="en-GB" sz="2400" dirty="0" smtClean="0"/>
              <a:t>We already know one female produces 2 pups, so if we need an additional pair per week, we need to add one more breeding cage.</a:t>
            </a:r>
          </a:p>
          <a:p>
            <a:r>
              <a:rPr lang="en-GB" sz="2400" dirty="0" smtClean="0"/>
              <a:t>This takes the total to 13 pairs.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Think about turnover and caging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Your researcher may need animals at a particular age</a:t>
            </a:r>
          </a:p>
          <a:p>
            <a:r>
              <a:rPr lang="en-GB" sz="2400" dirty="0" smtClean="0"/>
              <a:t>You may need to factor in this time and think about caging for weanlings until they are of experimental age</a:t>
            </a:r>
          </a:p>
          <a:p>
            <a:r>
              <a:rPr lang="en-GB" sz="2400" dirty="0" smtClean="0"/>
              <a:t>You will also need space for any surplus animals </a:t>
            </a:r>
          </a:p>
          <a:p>
            <a:r>
              <a:rPr lang="en-GB" sz="2400" dirty="0" smtClean="0"/>
              <a:t>You should have a strategy for making best use of surplus stock...</a:t>
            </a:r>
          </a:p>
          <a:p>
            <a:r>
              <a:rPr lang="en-GB" sz="2400" dirty="0" smtClean="0"/>
              <a:t>...And amend your colony accordingly if you are regularly producing too many animals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Monitoring progress</a:t>
            </a:r>
            <a:br>
              <a:rPr lang="en-GB" sz="2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8374063" cy="4714908"/>
          </a:xfrm>
        </p:spPr>
        <p:txBody>
          <a:bodyPr/>
          <a:lstStyle/>
          <a:p>
            <a:r>
              <a:rPr lang="en-GB" sz="2400" dirty="0" smtClean="0"/>
              <a:t>At each stage you should monitor your colony</a:t>
            </a:r>
          </a:p>
          <a:p>
            <a:r>
              <a:rPr lang="en-GB" sz="2400" dirty="0" smtClean="0"/>
              <a:t>Useful calculations:</a:t>
            </a:r>
          </a:p>
          <a:p>
            <a:r>
              <a:rPr lang="en-GB" sz="2400" dirty="0" smtClean="0"/>
              <a:t>Ave. litter size (animals born/ no. of pairs)</a:t>
            </a:r>
          </a:p>
          <a:p>
            <a:r>
              <a:rPr lang="en-GB" sz="2400" dirty="0" smtClean="0"/>
              <a:t>Ave weaned no. (animals weaned/ no. of pairs)</a:t>
            </a:r>
          </a:p>
          <a:p>
            <a:r>
              <a:rPr lang="en-GB" sz="2400" dirty="0" smtClean="0"/>
              <a:t>Percentage surplus (no. of surplus/number produced x 100%)</a:t>
            </a:r>
          </a:p>
          <a:p>
            <a:r>
              <a:rPr lang="en-GB" sz="2400" dirty="0" smtClean="0"/>
              <a:t>PWM rate: No. weaned /no. born x 100%) </a:t>
            </a:r>
          </a:p>
          <a:p>
            <a:endParaRPr lang="en-GB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That all sounds like a lot of work...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8374063" cy="4067175"/>
          </a:xfrm>
        </p:spPr>
        <p:txBody>
          <a:bodyPr/>
          <a:lstStyle/>
          <a:p>
            <a:r>
              <a:rPr lang="en-GB" sz="2000" dirty="0" smtClean="0"/>
              <a:t>In reality, you probably won’t do full breeding calculations for each colony! What can you do?</a:t>
            </a:r>
          </a:p>
          <a:p>
            <a:r>
              <a:rPr lang="en-GB" sz="2000" dirty="0" smtClean="0"/>
              <a:t>Consider using calculations for specific colonies </a:t>
            </a:r>
          </a:p>
          <a:p>
            <a:r>
              <a:rPr lang="en-GB" sz="2000" dirty="0" smtClean="0"/>
              <a:t>Apply the principles, think about the data you know, e.g. litter intervals, </a:t>
            </a:r>
            <a:r>
              <a:rPr lang="en-GB" sz="2000" dirty="0" err="1" smtClean="0"/>
              <a:t>ave</a:t>
            </a:r>
            <a:r>
              <a:rPr lang="en-GB" sz="2000" dirty="0" smtClean="0"/>
              <a:t>. litter size, EBL</a:t>
            </a:r>
          </a:p>
          <a:p>
            <a:r>
              <a:rPr lang="en-GB" sz="2000" dirty="0" smtClean="0"/>
              <a:t>Apply the margin of error principle</a:t>
            </a:r>
          </a:p>
          <a:p>
            <a:r>
              <a:rPr lang="en-GB" sz="2000" dirty="0" smtClean="0"/>
              <a:t>Monitor your colony closely- if they’re poor breeders consider plug checking- don’t wait two weeks to identify failed pairings</a:t>
            </a:r>
          </a:p>
          <a:p>
            <a:r>
              <a:rPr lang="en-GB" sz="2000" dirty="0" smtClean="0"/>
              <a:t>Be proactive in applying changes based upon your monitoring</a:t>
            </a:r>
          </a:p>
          <a:p>
            <a:r>
              <a:rPr lang="en-GB" sz="2000" dirty="0" smtClean="0"/>
              <a:t>Communicate with your researchers 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Advantages and Disadvantages of Breeding Calculations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322251"/>
          </a:xfrm>
        </p:spPr>
        <p:txBody>
          <a:bodyPr/>
          <a:lstStyle/>
          <a:p>
            <a:r>
              <a:rPr lang="en-GB" dirty="0" smtClean="0"/>
              <a:t>Advantages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Provides a guide of how many animals to set up etc.</a:t>
            </a:r>
          </a:p>
          <a:p>
            <a:r>
              <a:rPr lang="en-GB" dirty="0" smtClean="0"/>
              <a:t>Shows when animals will be ready</a:t>
            </a:r>
          </a:p>
          <a:p>
            <a:r>
              <a:rPr lang="en-GB" dirty="0" smtClean="0"/>
              <a:t>Gives an idea of how much space will be required</a:t>
            </a:r>
          </a:p>
          <a:p>
            <a:r>
              <a:rPr lang="en-GB" dirty="0" smtClean="0"/>
              <a:t>Can adjust for poor breeders by changing breeding data used</a:t>
            </a:r>
          </a:p>
          <a:p>
            <a:r>
              <a:rPr lang="en-GB" dirty="0" smtClean="0"/>
              <a:t>Gives researchers some ‘evidence’ of your strategy</a:t>
            </a:r>
          </a:p>
          <a:p>
            <a:r>
              <a:rPr lang="en-GB" dirty="0" smtClean="0"/>
              <a:t>Can be useful for costing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322251"/>
          </a:xfrm>
        </p:spPr>
        <p:txBody>
          <a:bodyPr/>
          <a:lstStyle/>
          <a:p>
            <a:r>
              <a:rPr lang="en-GB" dirty="0" smtClean="0"/>
              <a:t>Disadvantages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Assumes animals will perform true to the breeding data used</a:t>
            </a:r>
          </a:p>
          <a:p>
            <a:r>
              <a:rPr lang="en-GB" dirty="0" smtClean="0"/>
              <a:t>Not exact science! Can still be wrong</a:t>
            </a:r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Application to a </a:t>
            </a:r>
            <a:r>
              <a:rPr lang="en-GB" dirty="0" err="1" smtClean="0"/>
              <a:t>Bl</a:t>
            </a:r>
            <a:r>
              <a:rPr lang="en-GB" dirty="0" smtClean="0"/>
              <a:t>/6 Breeding Colony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Managing a large WT colony can be a time when breeding calculations are useful</a:t>
            </a:r>
          </a:p>
          <a:p>
            <a:r>
              <a:rPr lang="en-GB" sz="2400" dirty="0" smtClean="0"/>
              <a:t>Not straightforward, there are a number of problems…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5188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Problems to address in WT colonies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No clear idea of requirements- lots of users</a:t>
            </a:r>
          </a:p>
          <a:p>
            <a:r>
              <a:rPr lang="en-GB" sz="2400" dirty="0"/>
              <a:t>S</a:t>
            </a:r>
            <a:r>
              <a:rPr lang="en-GB" sz="2400" dirty="0" smtClean="0"/>
              <a:t>een as an in-house resource, available on demand</a:t>
            </a:r>
          </a:p>
          <a:p>
            <a:r>
              <a:rPr lang="en-GB" sz="2400" dirty="0" smtClean="0"/>
              <a:t>Fluctuating requirements</a:t>
            </a:r>
          </a:p>
          <a:p>
            <a:r>
              <a:rPr lang="en-GB" sz="2400" dirty="0" smtClean="0"/>
              <a:t>Use of surplus animals</a:t>
            </a:r>
          </a:p>
          <a:p>
            <a:r>
              <a:rPr lang="en-GB" sz="2400" dirty="0" smtClean="0"/>
              <a:t>Genetic drift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009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MyPC\AppData\Local\Microsoft\Windows\INetCache\IE\KK5RGZIJ\rat_mouse_PNG23541[1]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643182"/>
            <a:ext cx="3786214" cy="3120506"/>
          </a:xfrm>
          <a:prstGeom prst="rect">
            <a:avLst/>
          </a:prstGeom>
          <a:noFill/>
        </p:spPr>
      </p:pic>
      <p:sp>
        <p:nvSpPr>
          <p:cNvPr id="5" name="Oval Callout 4"/>
          <p:cNvSpPr/>
          <p:nvPr/>
        </p:nvSpPr>
        <p:spPr>
          <a:xfrm flipH="1">
            <a:off x="4143372" y="1857364"/>
            <a:ext cx="3443318" cy="1755656"/>
          </a:xfrm>
          <a:prstGeom prst="wedgeEllipseCallout">
            <a:avLst>
              <a:gd name="adj1" fmla="val -37298"/>
              <a:gd name="adj2" fmla="val 66667"/>
            </a:avLst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357686" y="242886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70C0"/>
                </a:solidFill>
              </a:rPr>
              <a:t>Any questions....?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3E72"/>
      </a:dk1>
      <a:lt1>
        <a:srgbClr val="FFFFFF"/>
      </a:lt1>
      <a:dk2>
        <a:srgbClr val="FFFFFF"/>
      </a:dk2>
      <a:lt2>
        <a:srgbClr val="00B3BE"/>
      </a:lt2>
      <a:accent1>
        <a:srgbClr val="0073CF"/>
      </a:accent1>
      <a:accent2>
        <a:srgbClr val="E37222"/>
      </a:accent2>
      <a:accent3>
        <a:srgbClr val="FFFFFF"/>
      </a:accent3>
      <a:accent4>
        <a:srgbClr val="003460"/>
      </a:accent4>
      <a:accent5>
        <a:srgbClr val="AABCE4"/>
      </a:accent5>
      <a:accent6>
        <a:srgbClr val="CE671E"/>
      </a:accent6>
      <a:hlink>
        <a:srgbClr val="58A618"/>
      </a:hlink>
      <a:folHlink>
        <a:srgbClr val="8E258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3E72"/>
        </a:dk1>
        <a:lt1>
          <a:srgbClr val="FFFFFF"/>
        </a:lt1>
        <a:dk2>
          <a:srgbClr val="FFFFFF"/>
        </a:dk2>
        <a:lt2>
          <a:srgbClr val="00B3BE"/>
        </a:lt2>
        <a:accent1>
          <a:srgbClr val="0073CF"/>
        </a:accent1>
        <a:accent2>
          <a:srgbClr val="E37222"/>
        </a:accent2>
        <a:accent3>
          <a:srgbClr val="FFFFFF"/>
        </a:accent3>
        <a:accent4>
          <a:srgbClr val="003460"/>
        </a:accent4>
        <a:accent5>
          <a:srgbClr val="AABCE4"/>
        </a:accent5>
        <a:accent6>
          <a:srgbClr val="CE671E"/>
        </a:accent6>
        <a:hlink>
          <a:srgbClr val="58A618"/>
        </a:hlink>
        <a:folHlink>
          <a:srgbClr val="8E25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3E72"/>
        </a:dk1>
        <a:lt1>
          <a:srgbClr val="FFFFFF"/>
        </a:lt1>
        <a:dk2>
          <a:srgbClr val="FFFFFF"/>
        </a:dk2>
        <a:lt2>
          <a:srgbClr val="83AFB4"/>
        </a:lt2>
        <a:accent1>
          <a:srgbClr val="6AADE4"/>
        </a:accent1>
        <a:accent2>
          <a:srgbClr val="EFBD47"/>
        </a:accent2>
        <a:accent3>
          <a:srgbClr val="FFFFFF"/>
        </a:accent3>
        <a:accent4>
          <a:srgbClr val="003460"/>
        </a:accent4>
        <a:accent5>
          <a:srgbClr val="B9D3EF"/>
        </a:accent5>
        <a:accent6>
          <a:srgbClr val="D9AB3F"/>
        </a:accent6>
        <a:hlink>
          <a:srgbClr val="A8B400"/>
        </a:hlink>
        <a:folHlink>
          <a:srgbClr val="6A40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3E72"/>
        </a:dk1>
        <a:lt1>
          <a:srgbClr val="FFFFFF"/>
        </a:lt1>
        <a:dk2>
          <a:srgbClr val="FFFFFF"/>
        </a:dk2>
        <a:lt2>
          <a:srgbClr val="156570"/>
        </a:lt2>
        <a:accent1>
          <a:srgbClr val="003E72"/>
        </a:accent1>
        <a:accent2>
          <a:srgbClr val="C84E00"/>
        </a:accent2>
        <a:accent3>
          <a:srgbClr val="FFFFFF"/>
        </a:accent3>
        <a:accent4>
          <a:srgbClr val="003460"/>
        </a:accent4>
        <a:accent5>
          <a:srgbClr val="AAAFBC"/>
        </a:accent5>
        <a:accent6>
          <a:srgbClr val="B54600"/>
        </a:accent6>
        <a:hlink>
          <a:srgbClr val="435125"/>
        </a:hlink>
        <a:folHlink>
          <a:srgbClr val="412D5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Role of the NACWO Quiz</Template>
  <TotalTime>212</TotalTime>
  <Words>986</Words>
  <Application>Microsoft Office PowerPoint</Application>
  <PresentationFormat>On-screen Show (4:3)</PresentationFormat>
  <Paragraphs>126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blank</vt:lpstr>
      <vt:lpstr>Colony Management and Breeding Calculations</vt:lpstr>
      <vt:lpstr>Why Perform Breeding Calculations?</vt:lpstr>
      <vt:lpstr>Question</vt:lpstr>
      <vt:lpstr>Performing Breeding Calculations- Steps</vt:lpstr>
      <vt:lpstr>1. Identify breeding data</vt:lpstr>
      <vt:lpstr>Calculate the litter interval </vt:lpstr>
      <vt:lpstr>Calculate offspring per female per week </vt:lpstr>
      <vt:lpstr>Consider variation rates </vt:lpstr>
      <vt:lpstr>Consider variation rates</vt:lpstr>
      <vt:lpstr>Factor in economic breeding life (EBL) </vt:lpstr>
      <vt:lpstr>Factor in economic breeding life </vt:lpstr>
      <vt:lpstr>Think about turnover and caging </vt:lpstr>
      <vt:lpstr>Monitoring progress </vt:lpstr>
      <vt:lpstr>That all sounds like a lot of work...</vt:lpstr>
      <vt:lpstr>Advantages and Disadvantages of Breeding Calculations</vt:lpstr>
      <vt:lpstr>Application to a Bl/6 Breeding Colony</vt:lpstr>
      <vt:lpstr>Problems to address in WT colonies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Colony Management and Breeding Calculations</dc:title>
  <dc:creator>MyPC</dc:creator>
  <cp:lastModifiedBy>Amelia Phillips</cp:lastModifiedBy>
  <cp:revision>28</cp:revision>
  <dcterms:created xsi:type="dcterms:W3CDTF">2021-04-06T14:00:24Z</dcterms:created>
  <dcterms:modified xsi:type="dcterms:W3CDTF">2023-02-01T15:43:18Z</dcterms:modified>
</cp:coreProperties>
</file>