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09" r:id="rId4"/>
  </p:sldMasterIdLst>
  <p:notesMasterIdLst>
    <p:notesMasterId r:id="rId10"/>
  </p:notesMasterIdLst>
  <p:handoutMasterIdLst>
    <p:handoutMasterId r:id="rId11"/>
  </p:handoutMasterIdLst>
  <p:sldIdLst>
    <p:sldId id="258" r:id="rId5"/>
    <p:sldId id="331" r:id="rId6"/>
    <p:sldId id="341" r:id="rId7"/>
    <p:sldId id="332" r:id="rId8"/>
    <p:sldId id="333" r:id="rId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521415D9-36F7-43E2-AB2F-B90AF26B5E84}">
      <p14:sectionLst xmlns:p14="http://schemas.microsoft.com/office/powerpoint/2010/main">
        <p14:section name="Cover" id="{4F266824-02BA-574B-B816-111BA6D81D80}">
          <p14:sldIdLst>
            <p14:sldId id="258"/>
          </p14:sldIdLst>
        </p14:section>
        <p14:section name="Title/Divider" id="{F6E948A1-AE3C-D349-BFA2-730CF32236C3}">
          <p14:sldIdLst>
            <p14:sldId id="331"/>
            <p14:sldId id="341"/>
          </p14:sldIdLst>
        </p14:section>
        <p14:section name="Text + Media" id="{0FE695EB-72B2-6040-BE0B-A13DADF7CCA8}">
          <p14:sldIdLst>
            <p14:sldId id="332"/>
            <p14:sldId id="333"/>
          </p14:sldIdLst>
        </p14:section>
        <p14:section name="Media/images/video/graphs/icons" id="{98D25355-4BFD-BE49-8FDF-AFD6C0C2F7D5}">
          <p14:sldIdLst/>
        </p14:section>
        <p14:section name="End Slide" id="{2ECD8973-A4E9-B54D-A2C1-CA1B38D48A3D}">
          <p14:sldIdLst/>
        </p14:section>
      </p14:sectionLst>
    </p:ext>
    <p:ext uri="{EFAFB233-063F-42B5-8137-9DF3F51BA10A}">
      <p15:sldGuideLst xmlns:p15="http://schemas.microsoft.com/office/powerpoint/2012/main">
        <p15:guide id="1" orient="horz" pos="1071" userDrawn="1">
          <p15:clr>
            <a:srgbClr val="A4A3A4"/>
          </p15:clr>
        </p15:guide>
        <p15:guide id="3" pos="234" userDrawn="1">
          <p15:clr>
            <a:srgbClr val="A4A3A4"/>
          </p15:clr>
        </p15:guide>
        <p15:guide id="4" pos="302" userDrawn="1">
          <p15:clr>
            <a:srgbClr val="A4A3A4"/>
          </p15:clr>
        </p15:guide>
        <p15:guide id="5" pos="7491" userDrawn="1">
          <p15:clr>
            <a:srgbClr val="A4A3A4"/>
          </p15:clr>
        </p15:guide>
        <p15:guide id="6" pos="7423" userDrawn="1">
          <p15:clr>
            <a:srgbClr val="A4A3A4"/>
          </p15:clr>
        </p15:guide>
        <p15:guide id="7" orient="horz" pos="3929" userDrawn="1">
          <p15:clr>
            <a:srgbClr val="A4A3A4"/>
          </p15:clr>
        </p15:guide>
        <p15:guide id="8" orient="horz" pos="187" userDrawn="1">
          <p15:clr>
            <a:srgbClr val="A4A3A4"/>
          </p15:clr>
        </p15:guide>
        <p15:guide id="9" pos="3863" userDrawn="1">
          <p15:clr>
            <a:srgbClr val="A4A3A4"/>
          </p15:clr>
        </p15:guide>
        <p15:guide id="10" pos="3931" userDrawn="1">
          <p15:clr>
            <a:srgbClr val="A4A3A4"/>
          </p15:clr>
        </p15:guide>
        <p15:guide id="11" pos="2661" userDrawn="1">
          <p15:clr>
            <a:srgbClr val="A4A3A4"/>
          </p15:clr>
        </p15:guide>
        <p15:guide id="12" pos="2706" userDrawn="1">
          <p15:clr>
            <a:srgbClr val="A4A3A4"/>
          </p15:clr>
        </p15:guide>
        <p15:guide id="15" pos="1504" userDrawn="1">
          <p15:clr>
            <a:srgbClr val="A4A3A4"/>
          </p15:clr>
        </p15:guide>
        <p15:guide id="16" pos="1459" userDrawn="1">
          <p15:clr>
            <a:srgbClr val="A4A3A4"/>
          </p15:clr>
        </p15:guide>
        <p15:guide id="17" pos="5133" userDrawn="1">
          <p15:clr>
            <a:srgbClr val="A4A3A4"/>
          </p15:clr>
        </p15:guide>
        <p15:guide id="18" pos="5065" userDrawn="1">
          <p15:clr>
            <a:srgbClr val="A4A3A4"/>
          </p15:clr>
        </p15:guide>
        <p15:guide id="19" pos="6244" userDrawn="1">
          <p15:clr>
            <a:srgbClr val="A4A3A4"/>
          </p15:clr>
        </p15:guide>
        <p15:guide id="20" pos="6312" userDrawn="1">
          <p15:clr>
            <a:srgbClr val="A4A3A4"/>
          </p15:clr>
        </p15:guide>
        <p15:guide id="21" orient="horz" pos="413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642"/>
    <a:srgbClr val="232830"/>
    <a:srgbClr val="282372"/>
    <a:srgbClr val="29347A"/>
    <a:srgbClr val="94E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BDBEF0-BEC3-45E0-BDEF-B9C49B2ABC98}" v="2" dt="2025-11-04T08:27:09.11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FCACB"/>
          </a:solidFill>
        </a:fill>
      </a:tcStyle>
    </a:wholeTbl>
    <a:band2H>
      <a:tcTxStyle/>
      <a:tcStyle>
        <a:tcBdr/>
        <a:fill>
          <a:solidFill>
            <a:srgbClr val="F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Row>
  </a:tblStyle>
  <a:tblStyle styleId="{C7B018BB-80A7-4F77-B60F-C8B233D01FF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1CACB"/>
          </a:solidFill>
        </a:fill>
      </a:tcStyle>
    </a:wholeTbl>
    <a:band2H>
      <a:tcTxStyle/>
      <a:tcStyle>
        <a:tcBdr/>
        <a:fill>
          <a:solidFill>
            <a:srgbClr val="F8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Row>
  </a:tblStyle>
  <a:tblStyle styleId="{EEE7283C-3CF3-47DC-8721-378D4A62B22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DDCACB"/>
          </a:solidFill>
        </a:fill>
      </a:tcStyle>
    </a:wholeTbl>
    <a:band2H>
      <a:tcTxStyle/>
      <a:tcStyle>
        <a:tcBdr/>
        <a:fill>
          <a:solidFill>
            <a:srgbClr val="E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Row>
  </a:tblStyle>
  <a:tblStyle styleId="{CF821DB8-F4EB-4A41-A1BA-3FCAFE7338EE}" styleName="">
    <a:tblBg/>
    <a:wholeTbl>
      <a:tcTxStyle b="off"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A"/>
          </a:solidFill>
        </a:fill>
      </a:tcStyle>
    </a:wholeTbl>
    <a:band2H>
      <a:tcTxStyle/>
      <a:tcStyle>
        <a:tcBdr/>
        <a:fill>
          <a:solidFill>
            <a:srgbClr val="151E67"/>
          </a:solidFill>
        </a:fill>
      </a:tcStyle>
    </a:band2H>
    <a:firstCol>
      <a:tcTxStyle b="on"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51E67"/>
        </a:fontRef>
        <a:srgbClr val="151E67"/>
      </a:tcTxStyle>
      <a:tcStyle>
        <a:tcBdr>
          <a:left>
            <a:ln w="12700" cap="flat">
              <a:noFill/>
              <a:miter lim="400000"/>
            </a:ln>
          </a:left>
          <a:right>
            <a:ln w="12700" cap="flat">
              <a:noFill/>
              <a:miter lim="400000"/>
            </a:ln>
          </a:right>
          <a:top>
            <a:ln w="508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rgbClr val="151E67"/>
          </a:solidFill>
        </a:fill>
      </a:tcStyle>
    </a:lastRow>
    <a:firstRow>
      <a:tcTxStyle b="on" i="off">
        <a:fontRef idx="major">
          <a:srgbClr val="151E67"/>
        </a:fontRef>
        <a:srgbClr val="151E67"/>
      </a:tcTxStyle>
      <a:tcStyle>
        <a:tcBdr>
          <a:left>
            <a:ln w="12700" cap="flat">
              <a:noFill/>
              <a:miter lim="400000"/>
            </a:ln>
          </a:left>
          <a:right>
            <a:ln w="12700" cap="flat">
              <a:noFill/>
              <a:miter lim="400000"/>
            </a:ln>
          </a:right>
          <a:top>
            <a:ln w="254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CACBD2"/>
          </a:solidFill>
        </a:fill>
      </a:tcStyle>
    </a:wholeTbl>
    <a:band2H>
      <a:tcTxStyle/>
      <a:tcStyle>
        <a:tcBdr/>
        <a:fill>
          <a:solidFill>
            <a:srgbClr val="E7E7EA"/>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Row>
  </a:tblStyle>
  <a:tblStyle styleId="{2708684C-4D16-4618-839F-0558EEFCDFE6}"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wholeTbl>
    <a:band2H>
      <a:tcTxStyle/>
      <a:tcStyle>
        <a:tcBdr/>
        <a:fill>
          <a:solidFill>
            <a:srgbClr val="FFFFFF"/>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508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254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09"/>
    <p:restoredTop sz="86395"/>
  </p:normalViewPr>
  <p:slideViewPr>
    <p:cSldViewPr snapToGrid="0" snapToObjects="1">
      <p:cViewPr varScale="1">
        <p:scale>
          <a:sx n="95" d="100"/>
          <a:sy n="95" d="100"/>
        </p:scale>
        <p:origin x="396" y="96"/>
      </p:cViewPr>
      <p:guideLst>
        <p:guide orient="horz" pos="1071"/>
        <p:guide pos="234"/>
        <p:guide pos="302"/>
        <p:guide pos="7491"/>
        <p:guide pos="7423"/>
        <p:guide orient="horz" pos="3929"/>
        <p:guide orient="horz" pos="187"/>
        <p:guide pos="3863"/>
        <p:guide pos="3931"/>
        <p:guide pos="2661"/>
        <p:guide pos="2706"/>
        <p:guide pos="1504"/>
        <p:guide pos="1459"/>
        <p:guide pos="5133"/>
        <p:guide pos="5065"/>
        <p:guide pos="6244"/>
        <p:guide pos="6312"/>
        <p:guide orient="horz" pos="4133"/>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276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9DC4AF-44C3-167E-98FF-F61B32952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6AE2C9-A8A5-ED40-E247-67B95D4256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95011-201D-2942-B5BC-DF96111A3695}" type="datetimeFigureOut">
              <a:rPr lang="en-US" smtClean="0"/>
              <a:t>11/19/2025</a:t>
            </a:fld>
            <a:endParaRPr lang="en-US"/>
          </a:p>
        </p:txBody>
      </p:sp>
      <p:sp>
        <p:nvSpPr>
          <p:cNvPr id="4" name="Footer Placeholder 3">
            <a:extLst>
              <a:ext uri="{FF2B5EF4-FFF2-40B4-BE49-F238E27FC236}">
                <a16:creationId xmlns:a16="http://schemas.microsoft.com/office/drawing/2014/main" id="{8C67C260-AF8D-00C3-4803-B13FF0DE97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91D575-FFD9-122E-3FC4-A2DEB30D8C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3DE365-5440-C746-A757-25C38D988E8A}" type="slidenum">
              <a:rPr lang="en-US" smtClean="0"/>
              <a:t>‹#›</a:t>
            </a:fld>
            <a:endParaRPr lang="en-US"/>
          </a:p>
        </p:txBody>
      </p:sp>
    </p:spTree>
    <p:extLst>
      <p:ext uri="{BB962C8B-B14F-4D97-AF65-F5344CB8AC3E}">
        <p14:creationId xmlns:p14="http://schemas.microsoft.com/office/powerpoint/2010/main" val="933402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63" name="Shape 17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764" name="Shape 17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4040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userDrawn="1"/>
        </p:nvSpPr>
        <p:spPr>
          <a:xfrm>
            <a:off x="0" y="0"/>
            <a:ext cx="12234250" cy="6858000"/>
          </a:xfrm>
          <a:prstGeom prst="rect">
            <a:avLst/>
          </a:prstGeom>
          <a:solidFill>
            <a:srgbClr val="F2F2F2"/>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userDrawn="1"/>
        </p:nvPicPr>
        <p:blipFill rotWithShape="1">
          <a:blip r:embed="rId2"/>
          <a:srcRect l="14321" t="50833" r="57037" b="5317"/>
          <a:stretch/>
        </p:blipFill>
        <p:spPr>
          <a:xfrm>
            <a:off x="4332494"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2106"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36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262301263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77749" y="2929534"/>
            <a:ext cx="3766868"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userDrawn="1"/>
        </p:nvPicPr>
        <p:blipFill rotWithShape="1">
          <a:blip r:embed="rId2"/>
          <a:srcRect l="16095" t="54248" r="57932" b="21930"/>
          <a:stretch/>
        </p:blipFill>
        <p:spPr>
          <a:xfrm>
            <a:off x="0"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4574"/>
            <a:ext cx="7951786" cy="6858000"/>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Picture 5" descr="University of Cambridge logo">
            <a:extLst>
              <a:ext uri="{FF2B5EF4-FFF2-40B4-BE49-F238E27FC236}">
                <a16:creationId xmlns:a16="http://schemas.microsoft.com/office/drawing/2014/main" id="{B1A441ED-CB20-3CEE-0AE7-8D3E4AA2A3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2" name="Text Placeholder 3">
            <a:extLst>
              <a:ext uri="{FF2B5EF4-FFF2-40B4-BE49-F238E27FC236}">
                <a16:creationId xmlns:a16="http://schemas.microsoft.com/office/drawing/2014/main" id="{C4F16EF6-332D-6A41-8BB2-8FEDBAAACB6C}"/>
              </a:ext>
            </a:extLst>
          </p:cNvPr>
          <p:cNvSpPr>
            <a:spLocks noGrp="1"/>
          </p:cNvSpPr>
          <p:nvPr>
            <p:ph type="body" sz="quarter" idx="11" hasCustomPrompt="1"/>
          </p:nvPr>
        </p:nvSpPr>
        <p:spPr>
          <a:xfrm>
            <a:off x="369777" y="3711155"/>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124922395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80076" y="2929534"/>
            <a:ext cx="3713601"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1"/>
            <a:ext cx="7951786" cy="6842157"/>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userDrawn="1"/>
        </p:nvPicPr>
        <p:blipFill>
          <a:blip r:embed="rId2"/>
          <a:srcRect l="37048" t="51745" r="27941" b="15143"/>
          <a:stretch>
            <a:fillRect/>
          </a:stretch>
        </p:blipFill>
        <p:spPr>
          <a:xfrm>
            <a:off x="0" y="2061"/>
            <a:ext cx="4240214"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5" name="Text Placeholder 3">
            <a:extLst>
              <a:ext uri="{FF2B5EF4-FFF2-40B4-BE49-F238E27FC236}">
                <a16:creationId xmlns:a16="http://schemas.microsoft.com/office/drawing/2014/main" id="{F4E2D7EA-9AA8-F8FD-66BD-1957018CA882}"/>
              </a:ext>
            </a:extLst>
          </p:cNvPr>
          <p:cNvSpPr>
            <a:spLocks noGrp="1"/>
          </p:cNvSpPr>
          <p:nvPr>
            <p:ph type="body" sz="quarter" idx="11" hasCustomPrompt="1"/>
          </p:nvPr>
        </p:nvSpPr>
        <p:spPr>
          <a:xfrm>
            <a:off x="381685" y="3709461"/>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36027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7239"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userDrawn="1"/>
        </p:nvSpPr>
        <p:spPr>
          <a:xfrm>
            <a:off x="6055328"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Your subheading here</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userDrawn="1"/>
        </p:nvPicPr>
        <p:blipFill>
          <a:blip r:embed="rId2"/>
          <a:srcRect l="50148" t="28659" r="16517" b="12105"/>
          <a:stretch>
            <a:fillRect/>
          </a:stretch>
        </p:blipFill>
        <p:spPr>
          <a:xfrm>
            <a:off x="553775"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10" name="Picture Placeholder 9">
            <a:extLst>
              <a:ext uri="{FF2B5EF4-FFF2-40B4-BE49-F238E27FC236}">
                <a16:creationId xmlns:a16="http://schemas.microsoft.com/office/drawing/2014/main" id="{E1D0096D-F0E0-63CA-8367-160087186B70}"/>
              </a:ext>
            </a:extLst>
          </p:cNvPr>
          <p:cNvSpPr>
            <a:spLocks noGrp="1"/>
          </p:cNvSpPr>
          <p:nvPr>
            <p:ph type="pic" sz="quarter" idx="12"/>
          </p:nvPr>
        </p:nvSpPr>
        <p:spPr>
          <a:xfrm>
            <a:off x="2164461" y="2229372"/>
            <a:ext cx="2122726" cy="2147755"/>
          </a:xfrm>
          <a:prstGeom prst="rect">
            <a:avLst/>
          </a:prstGeom>
        </p:spPr>
        <p:txBody>
          <a:bodyPr/>
          <a:lstStyle/>
          <a:p>
            <a:endParaRPr lang="en-US"/>
          </a:p>
        </p:txBody>
      </p:sp>
      <p:sp>
        <p:nvSpPr>
          <p:cNvPr id="16" name="Content Placeholder 3">
            <a:extLst>
              <a:ext uri="{FF2B5EF4-FFF2-40B4-BE49-F238E27FC236}">
                <a16:creationId xmlns:a16="http://schemas.microsoft.com/office/drawing/2014/main" id="{D286E88A-FF0A-ECF5-95F0-376E6817BB4C}"/>
              </a:ext>
            </a:extLst>
          </p:cNvPr>
          <p:cNvSpPr>
            <a:spLocks noGrp="1"/>
          </p:cNvSpPr>
          <p:nvPr>
            <p:ph sz="half" idx="10" hasCustomPrompt="1"/>
          </p:nvPr>
        </p:nvSpPr>
        <p:spPr>
          <a:xfrm>
            <a:off x="6055328" y="2665823"/>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Tree>
    <p:extLst>
      <p:ext uri="{BB962C8B-B14F-4D97-AF65-F5344CB8AC3E}">
        <p14:creationId xmlns:p14="http://schemas.microsoft.com/office/powerpoint/2010/main" val="15802286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14478" y="-16574"/>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userDrawn="1"/>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0" y="2438931"/>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a:p>
            <a:pPr lvl="0"/>
            <a:endParaRPr lang="en-GB" dirty="0"/>
          </a:p>
          <a:p>
            <a:pPr lvl="0"/>
            <a:endParaRPr lang="en-GB" dirty="0"/>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09758382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217588" y="2816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3" y="2438931"/>
            <a:ext cx="7549827" cy="347829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userDrawn="1"/>
        </p:nvPicPr>
        <p:blipFill rotWithShape="1">
          <a:blip r:embed="rId2"/>
          <a:srcRect l="8059" t="54823" r="40988" b="36416"/>
          <a:stretch/>
        </p:blipFill>
        <p:spPr>
          <a:xfrm>
            <a:off x="0"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0" cy="3494088"/>
          </a:xfrm>
          <a:prstGeom prst="rect">
            <a:avLst/>
          </a:prstGeom>
        </p:spPr>
        <p:txBody>
          <a:bodyPr/>
          <a:lstStyle/>
          <a:p>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3102339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7"/>
            <a:ext cx="5469344"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4" y="2552475"/>
            <a:ext cx="7477932" cy="3026187"/>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userDrawn="1"/>
        </p:nvSpPr>
        <p:spPr>
          <a:xfrm>
            <a:off x="384320" y="2084961"/>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3" y="2554973"/>
            <a:ext cx="3688771" cy="3026187"/>
          </a:xfrm>
          <a:prstGeom prst="rect">
            <a:avLst/>
          </a:prstGeom>
        </p:spPr>
        <p:txBody>
          <a:bodyPr/>
          <a:lstStyle>
            <a:lvl1pPr>
              <a:lnSpc>
                <a:spcPct val="10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137461481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0" y="0"/>
            <a:ext cx="6376988" cy="6858000"/>
          </a:xfrm>
          <a:prstGeom prst="rect">
            <a:avLst/>
          </a:prstGeom>
        </p:spPr>
        <p:txBody>
          <a:bodyPr/>
          <a:lstStyle/>
          <a:p>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userDrawn="1"/>
        </p:nvPicPr>
        <p:blipFill>
          <a:blip r:embed="rId2"/>
          <a:srcRect l="23893" t="56170" r="28627" b="34921"/>
          <a:stretch>
            <a:fillRect/>
          </a:stretch>
        </p:blipFill>
        <p:spPr>
          <a:xfrm>
            <a:off x="6376855"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3"/>
            <a:ext cx="5205493" cy="405455"/>
          </a:xfrm>
          <a:prstGeom prst="rect">
            <a:avLst/>
          </a:prstGeom>
        </p:spPr>
        <p:txBody>
          <a:bodyPr>
            <a:normAutofit/>
          </a:bodyPr>
          <a:lstStyle>
            <a:lvl1pPr marL="0" indent="0">
              <a:buNone/>
              <a:defRPr sz="2000" b="0" i="0">
                <a:latin typeface="Arial" panose="020B0604020202020204" pitchFamily="34" charset="0"/>
                <a:cs typeface="Arial" panose="020B0604020202020204" pitchFamily="34" charset="0"/>
              </a:defRPr>
            </a:lvl1pPr>
          </a:lstStyle>
          <a:p>
            <a:r>
              <a:rPr lang="en-GB" sz="2000" dirty="0"/>
              <a:t>Click to add your subheading here</a:t>
            </a:r>
            <a:endParaRPr lang="en-US" sz="20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8" y="1212587"/>
            <a:ext cx="5205493"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0710019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3"/>
            <a:ext cx="4759510" cy="405455"/>
          </a:xfrm>
          <a:prstGeom prst="rect">
            <a:avLst/>
          </a:prstGeom>
        </p:spPr>
        <p:txBody>
          <a:bodyPr>
            <a:normAutofit/>
          </a:bodyPr>
          <a:lstStyle>
            <a:lvl1pPr marL="0" indent="0">
              <a:buNone/>
              <a:defRPr sz="2200" b="0" i="0">
                <a:latin typeface="Arial" panose="020B0604020202020204" pitchFamily="34" charset="0"/>
                <a:cs typeface="Arial" panose="020B0604020202020204" pitchFamily="34" charset="0"/>
              </a:defRPr>
            </a:lvl1pPr>
          </a:lstStyle>
          <a:p>
            <a:r>
              <a:rPr lang="en-GB" sz="2200" dirty="0"/>
              <a:t>Click to add your subheading here</a:t>
            </a:r>
            <a:endParaRPr lang="en-US" sz="22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2" y="2511959"/>
            <a:ext cx="4759511"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457200" marR="0" lvl="1" indent="-28575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2" y="1212587"/>
            <a:ext cx="4759509"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userDrawn="1"/>
        </p:nvSpPr>
        <p:spPr>
          <a:xfrm>
            <a:off x="-14479" y="-23787"/>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4" y="1212587"/>
            <a:ext cx="5371968" cy="1669912"/>
          </a:xfrm>
          <a:prstGeom prst="rect">
            <a:avLst/>
          </a:prstGeom>
        </p:spPr>
        <p:txBody>
          <a:bodyPr/>
          <a:lstStyle>
            <a:lvl1pPr marL="0" indent="0">
              <a:buNone/>
              <a:defRPr sz="14200" b="1" i="0" spc="60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7" y="2910167"/>
            <a:ext cx="5371755" cy="585787"/>
          </a:xfrm>
          <a:prstGeom prst="rect">
            <a:avLst/>
          </a:prstGeom>
        </p:spPr>
        <p:txBody>
          <a:bodyPr/>
          <a:lstStyle>
            <a:lvl1pPr marL="0" indent="0">
              <a:buNone/>
              <a:defRPr sz="2400" b="0"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0" y="4021327"/>
            <a:ext cx="5370513" cy="2042194"/>
          </a:xfrm>
          <a:prstGeom prst="rect">
            <a:avLst/>
          </a:prstGeom>
        </p:spPr>
        <p:txBody>
          <a:bodyPr/>
          <a:lstStyle>
            <a:lvl1pPr marL="0" indent="0">
              <a:buNone/>
              <a:defRPr sz="180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pic>
        <p:nvPicPr>
          <p:cNvPr id="3" name="Picture 2" descr="University of Cambridge logo">
            <a:extLst>
              <a:ext uri="{FF2B5EF4-FFF2-40B4-BE49-F238E27FC236}">
                <a16:creationId xmlns:a16="http://schemas.microsoft.com/office/drawing/2014/main" id="{74C3D47C-8FF2-FDA6-79B4-328503B326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67481065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6" y="1253626"/>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6"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6" y="2178047"/>
            <a:ext cx="3187783" cy="3187783"/>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7708467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0" y="2178047"/>
            <a:ext cx="3187783" cy="318778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8" y="5595938"/>
            <a:ext cx="318770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29"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8761169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2513223" cy="251322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2" y="2172388"/>
            <a:ext cx="2513223" cy="251322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88"/>
            <a:ext cx="2513223" cy="251322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5"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08" y="2172388"/>
            <a:ext cx="2513223" cy="2513223"/>
          </a:xfrm>
          <a:prstGeom prst="rect">
            <a:avLst/>
          </a:prstGeom>
        </p:spPr>
        <p:txBody>
          <a:bodyPr/>
          <a:lstStyle/>
          <a:p>
            <a:endParaRPr lang="en-US"/>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2"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0"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8"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27713429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232024"/>
            <a:ext cx="2236307" cy="2236307"/>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6"/>
            <a:ext cx="2236307" cy="2236307"/>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0" y="2234206"/>
            <a:ext cx="2236307" cy="2236307"/>
          </a:xfrm>
          <a:prstGeom prst="rect">
            <a:avLst/>
          </a:prstGeom>
        </p:spPr>
        <p:txBody>
          <a:bodyPr/>
          <a:lstStyle/>
          <a:p>
            <a:endParaRPr lang="en-US"/>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7" y="2234205"/>
            <a:ext cx="2236307" cy="2236307"/>
          </a:xfrm>
          <a:prstGeom prst="rect">
            <a:avLst/>
          </a:prstGeom>
        </p:spPr>
        <p:txBody>
          <a:bodyPr/>
          <a:lstStyle/>
          <a:p>
            <a:endParaRPr lang="en-US"/>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4" y="2234207"/>
            <a:ext cx="2236307" cy="2236307"/>
          </a:xfrm>
          <a:prstGeom prst="rect">
            <a:avLst/>
          </a:prstGeom>
        </p:spPr>
        <p:txBody>
          <a:bodyPr/>
          <a:lstStyle/>
          <a:p>
            <a:endParaRPr lang="en-US"/>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36434063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7"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7" y="2178049"/>
            <a:ext cx="5194633" cy="3074435"/>
          </a:xfrm>
          <a:prstGeom prst="rect">
            <a:avLst/>
          </a:prstGeom>
        </p:spPr>
        <p:txBody>
          <a:bodyPr/>
          <a:lstStyle/>
          <a:p>
            <a:endParaRPr lang="en-US"/>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6" y="2178049"/>
            <a:ext cx="5194633" cy="3074435"/>
          </a:xfrm>
          <a:prstGeom prst="rect">
            <a:avLst/>
          </a:prstGeom>
        </p:spPr>
        <p:txBody>
          <a:bodyPr/>
          <a:lstStyle/>
          <a:p>
            <a:endParaRPr lang="en-US"/>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1"/>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29" y="5580300"/>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8632221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6" y="2178050"/>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2" y="2180561"/>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1"/>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8" y="2180561"/>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1" y="2180561"/>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6"/>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8" y="3941555"/>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1" y="3949727"/>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4" y="3949727"/>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7"/>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0" y="3949727"/>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8" y="2178050"/>
            <a:ext cx="1424987" cy="1424987"/>
          </a:xfrm>
          <a:prstGeom prst="rect">
            <a:avLst/>
          </a:prstGeom>
        </p:spPr>
        <p:txBody>
          <a:bodyPr/>
          <a:lstStyle>
            <a:lvl1pPr marL="0" indent="0">
              <a:buNone/>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1036008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57218839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0" y="2565"/>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5" y="434984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2"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1" y="435978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3"/>
            <a:ext cx="1350962"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4"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3033381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userDrawn="1"/>
        </p:nvPicPr>
        <p:blipFill>
          <a:blip r:embed="rId2"/>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userDrawn="1"/>
        </p:nvPicPr>
        <p:blipFill>
          <a:blip r:embed="rId3"/>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userDrawn="1"/>
        </p:nvPicPr>
        <p:blipFill>
          <a:blip r:embed="rId2"/>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userDrawn="1"/>
        </p:nvPicPr>
        <p:blipFill>
          <a:blip r:embed="rId3"/>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userDrawn="1"/>
        </p:nvPicPr>
        <p:blipFill>
          <a:blip r:embed="rId2"/>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3" y="1212587"/>
            <a:ext cx="10936297" cy="459765"/>
          </a:xfrm>
          <a:prstGeom prst="rect">
            <a:avLst/>
          </a:prstGeom>
        </p:spPr>
        <p:txBody>
          <a:bodyPr>
            <a:noAutofit/>
          </a:bodyPr>
          <a:lstStyle>
            <a:lvl1pPr>
              <a:defRPr sz="3000" b="0" i="0">
                <a:latin typeface="Arial" panose="020B0604020202020204" pitchFamily="34" charset="0"/>
                <a:cs typeface="Arial" panose="020B0604020202020204" pitchFamily="34" charset="0"/>
              </a:defRPr>
            </a:lvl1pPr>
          </a:lstStyle>
          <a:p>
            <a:r>
              <a:rPr lang="en-US" dirty="0"/>
              <a:t>Your heading here</a:t>
            </a:r>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69"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4" y="2635250"/>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0"/>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5" y="2635250"/>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1" y="2635250"/>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0"/>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920702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userDrawn="1"/>
        </p:nvPicPr>
        <p:blipFill>
          <a:blip r:embed="rId2">
            <a:alphaModFix amt="89894"/>
          </a:blip>
          <a:srcRect l="928" t="37802" r="15100" b="25943"/>
          <a:stretch>
            <a:fillRect/>
          </a:stretch>
        </p:blipFill>
        <p:spPr>
          <a:xfrm>
            <a:off x="595" y="1948457"/>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userDrawn="1"/>
        </p:nvSpPr>
        <p:spPr>
          <a:xfrm>
            <a:off x="530124"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7" name="Circle">
            <a:extLst>
              <a:ext uri="{FF2B5EF4-FFF2-40B4-BE49-F238E27FC236}">
                <a16:creationId xmlns:a16="http://schemas.microsoft.com/office/drawing/2014/main" id="{07AB089A-1FA1-BF49-AB8C-7995B04A4028}"/>
              </a:ext>
            </a:extLst>
          </p:cNvPr>
          <p:cNvSpPr/>
          <p:nvPr userDrawn="1"/>
        </p:nvSpPr>
        <p:spPr>
          <a:xfrm>
            <a:off x="2766887"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8" name="Circle">
            <a:extLst>
              <a:ext uri="{FF2B5EF4-FFF2-40B4-BE49-F238E27FC236}">
                <a16:creationId xmlns:a16="http://schemas.microsoft.com/office/drawing/2014/main" id="{7B9E3FE2-FEE8-1C4E-9F00-6F99765CC464}"/>
              </a:ext>
            </a:extLst>
          </p:cNvPr>
          <p:cNvSpPr/>
          <p:nvPr userDrawn="1"/>
        </p:nvSpPr>
        <p:spPr>
          <a:xfrm>
            <a:off x="5052546" y="2393690"/>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9" name="Circle">
            <a:extLst>
              <a:ext uri="{FF2B5EF4-FFF2-40B4-BE49-F238E27FC236}">
                <a16:creationId xmlns:a16="http://schemas.microsoft.com/office/drawing/2014/main" id="{4A04ABC2-80E7-F143-9AC8-83AFA692422D}"/>
              </a:ext>
            </a:extLst>
          </p:cNvPr>
          <p:cNvSpPr/>
          <p:nvPr userDrawn="1"/>
        </p:nvSpPr>
        <p:spPr>
          <a:xfrm>
            <a:off x="7304344" y="2415789"/>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20" name="Circle">
            <a:extLst>
              <a:ext uri="{FF2B5EF4-FFF2-40B4-BE49-F238E27FC236}">
                <a16:creationId xmlns:a16="http://schemas.microsoft.com/office/drawing/2014/main" id="{F7658BE0-AD56-2E49-992A-C0F85B7B96B8}"/>
              </a:ext>
            </a:extLst>
          </p:cNvPr>
          <p:cNvSpPr/>
          <p:nvPr userDrawn="1"/>
        </p:nvSpPr>
        <p:spPr>
          <a:xfrm>
            <a:off x="9547836" y="2398648"/>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29" y="2635250"/>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0"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1"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0" y="2673716"/>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4"/>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0"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7"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6" y="3970553"/>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967298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userDrawn="1"/>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userDrawn="1"/>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userDrawn="1"/>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userDrawn="1"/>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userDrawn="1"/>
        </p:nvPicPr>
        <p:blipFill>
          <a:blip r:embed="rId2"/>
          <a:srcRect l="52918" t="2519" r="31795" b="73028"/>
          <a:stretch>
            <a:fillRect/>
          </a:stretch>
        </p:blipFill>
        <p:spPr>
          <a:xfrm>
            <a:off x="9655959" y="2508109"/>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09" y="447295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29"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1"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3"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5" y="448289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4"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2" y="2513138"/>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6"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6"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8"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0322181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userDrawn="1"/>
        </p:nvPicPr>
        <p:blipFill rotWithShape="1">
          <a:blip r:embed="rId2">
            <a:alphaModFix amt="89894"/>
          </a:blip>
          <a:srcRect l="37074" t="56438" r="754" b="14565"/>
          <a:stretch/>
        </p:blipFill>
        <p:spPr>
          <a:xfrm>
            <a:off x="-15669"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4" y="2666358"/>
            <a:ext cx="1888065" cy="1687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3" y="457445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7" y="4574457"/>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48"/>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6"/>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3" y="459038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2"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59"/>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15044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1103489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11488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0"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63397661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927" t="40727" r="15100" b="16379"/>
          <a:stretch/>
        </p:blipFill>
        <p:spPr>
          <a:xfrm>
            <a:off x="592" y="2375991"/>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4" y="1925638"/>
            <a:ext cx="3955106" cy="3953414"/>
          </a:xfrm>
          <a:prstGeom prst="rect">
            <a:avLst/>
          </a:prstGeom>
        </p:spPr>
        <p:txBody>
          <a:bodyPr/>
          <a:lstStyle/>
          <a:p>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endParaRPr lang="en-US"/>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6" y="3188368"/>
            <a:ext cx="4577322" cy="2673170"/>
          </a:xfrm>
          <a:prstGeom prst="rect">
            <a:avLst/>
          </a:prstGeom>
        </p:spPr>
        <p:txBody>
          <a:bodyPr>
            <a:normAutofit/>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6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userDrawn="1"/>
        </p:nvSpPr>
        <p:spPr>
          <a:xfrm>
            <a:off x="6924865" y="2568504"/>
            <a:ext cx="4577323" cy="420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cs typeface="Arial" panose="020B0604020202020204" pitchFamily="34" charset="0"/>
              </a:rPr>
              <a:t>Click to add your subheading here</a:t>
            </a:r>
            <a:endParaRPr lang="en-US" sz="2200" b="0" i="0" dirty="0">
              <a:latin typeface="Arial" panose="020B0604020202020204" pitchFamily="34" charset="0"/>
              <a:cs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58597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20" t="1868" r="1868" b="1620"/>
          <a:stretch/>
        </p:blipFill>
        <p:spPr>
          <a:xfrm>
            <a:off x="1"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6" y="2077278"/>
            <a:ext cx="9588988" cy="3010537"/>
          </a:xfrm>
          <a:prstGeom prst="rect">
            <a:avLst/>
          </a:prstGeom>
        </p:spPr>
        <p:txBody>
          <a:bodyPr>
            <a:normAutofit/>
          </a:bodyPr>
          <a:lstStyle>
            <a:lvl1pPr marL="0" indent="0" algn="ctr">
              <a:buNone/>
              <a:defRPr sz="300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42441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85750" indent="-285750">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020708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5"/>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Feijoa Medium" panose="020F0505000000020003" pitchFamily="34" charset="77"/>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4" y="2192826"/>
            <a:ext cx="2315676" cy="2313337"/>
          </a:xfrm>
          <a:prstGeom prst="rect">
            <a:avLst/>
          </a:prstGeom>
        </p:spPr>
        <p:txBody>
          <a:bodyPr/>
          <a:lstStyle/>
          <a:p>
            <a:endParaRPr lang="en-US"/>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1" y="2192826"/>
            <a:ext cx="2315676" cy="2313337"/>
          </a:xfrm>
          <a:prstGeom prst="rect">
            <a:avLst/>
          </a:prstGeom>
        </p:spPr>
        <p:txBody>
          <a:bodyPr/>
          <a:lstStyle/>
          <a:p>
            <a:endParaRPr lang="en-US"/>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8" y="2192826"/>
            <a:ext cx="2315676" cy="2313337"/>
          </a:xfrm>
          <a:prstGeom prst="rect">
            <a:avLst/>
          </a:prstGeom>
        </p:spPr>
        <p:txBody>
          <a:bodyPr/>
          <a:lstStyle/>
          <a:p>
            <a:endParaRPr lang="en-US"/>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5" y="2192827"/>
            <a:ext cx="2315675" cy="2313336"/>
          </a:xfrm>
          <a:prstGeom prst="rect">
            <a:avLst/>
          </a:prstGeom>
        </p:spPr>
        <p:txBody>
          <a:bodyPr/>
          <a:lstStyle/>
          <a:p>
            <a:endParaRPr lang="en-US"/>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5" y="4900613"/>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2" y="490061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19" y="4900611"/>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5" y="486183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940162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0290877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01523857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78" y="2423864"/>
            <a:ext cx="8206041" cy="1331913"/>
          </a:xfrm>
          <a:prstGeom prst="rect">
            <a:avLst/>
          </a:prstGeom>
        </p:spPr>
        <p:txBody>
          <a:bodyPr/>
          <a:lstStyle>
            <a:lvl1pPr marL="0" indent="0" algn="ctr">
              <a:buNone/>
              <a:defRPr sz="3600" b="0" i="0">
                <a:latin typeface="Arial" panose="020B0604020202020204" pitchFamily="34" charset="0"/>
                <a:cs typeface="Arial" panose="020B0604020202020204" pitchFamily="34" charset="0"/>
              </a:defRPr>
            </a:lvl1pPr>
            <a:lvl2pPr marL="457200"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262326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5" y="5574381"/>
            <a:ext cx="4710755" cy="969873"/>
          </a:xfrm>
          <a:prstGeom prst="rect">
            <a:avLst/>
          </a:prstGeom>
        </p:spPr>
        <p:txBody>
          <a:bodyPr>
            <a:normAutofit/>
          </a:bodyPr>
          <a:lstStyle>
            <a:lvl1pPr marL="0" indent="0">
              <a:lnSpc>
                <a:spcPct val="100000"/>
              </a:lnSpc>
              <a:spcBef>
                <a:spcPts val="0"/>
              </a:spcBef>
              <a:buNone/>
              <a:defRPr sz="20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0" cy="225900"/>
          </a:xfrm>
          <a:prstGeom prst="rect">
            <a:avLst/>
          </a:prstGeom>
        </p:spPr>
        <p:txBody>
          <a:bodyPr/>
          <a:lstStyle>
            <a:lvl1pPr marL="0" indent="0" algn="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764183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628043"/>
      </p:ext>
    </p:extLst>
  </p:cSld>
  <p:clrMap bg1="lt1" tx1="dk1" bg2="lt2" tx2="dk2" accent1="accent1" accent2="accent2" accent3="accent3" accent4="accent4" accent5="accent5" accent6="accent6" hlink="hlink" folHlink="folHlink"/>
  <p:sldLayoutIdLst>
    <p:sldLayoutId id="2147483926" r:id="rId1"/>
    <p:sldLayoutId id="2147483822" r:id="rId2"/>
    <p:sldLayoutId id="2147483756" r:id="rId3"/>
    <p:sldLayoutId id="2147483823" r:id="rId4"/>
    <p:sldLayoutId id="2147483911" r:id="rId5"/>
    <p:sldLayoutId id="2147483912" r:id="rId6"/>
    <p:sldLayoutId id="2147483927" r:id="rId7"/>
    <p:sldLayoutId id="2147483929" r:id="rId8"/>
    <p:sldLayoutId id="2147483827" r:id="rId9"/>
    <p:sldLayoutId id="2147483916" r:id="rId10"/>
    <p:sldLayoutId id="2147483922" r:id="rId11"/>
    <p:sldLayoutId id="2147483932" r:id="rId12"/>
    <p:sldLayoutId id="2147483933" r:id="rId13"/>
    <p:sldLayoutId id="2147483923" r:id="rId14"/>
    <p:sldLayoutId id="2147483936" r:id="rId15"/>
    <p:sldLayoutId id="2147483935" r:id="rId16"/>
    <p:sldLayoutId id="2147483915" r:id="rId17"/>
    <p:sldLayoutId id="2147483937" r:id="rId18"/>
    <p:sldLayoutId id="2147483913" r:id="rId19"/>
    <p:sldLayoutId id="2147483920" r:id="rId20"/>
    <p:sldLayoutId id="2147483914" r:id="rId21"/>
    <p:sldLayoutId id="2147483847" r:id="rId22"/>
    <p:sldLayoutId id="2147483858" r:id="rId23"/>
    <p:sldLayoutId id="2147483848" r:id="rId24"/>
    <p:sldLayoutId id="2147483764" r:id="rId25"/>
    <p:sldLayoutId id="2147483755" r:id="rId26"/>
    <p:sldLayoutId id="2147483754" r:id="rId27"/>
    <p:sldLayoutId id="2147483763" r:id="rId28"/>
    <p:sldLayoutId id="2147483931" r:id="rId29"/>
    <p:sldLayoutId id="2147483917" r:id="rId30"/>
    <p:sldLayoutId id="2147483930" r:id="rId31"/>
    <p:sldLayoutId id="2147483921"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73CA25-13A7-1B40-A403-630AFA3F9FC0}"/>
              </a:ext>
            </a:extLst>
          </p:cNvPr>
          <p:cNvSpPr>
            <a:spLocks noGrp="1"/>
          </p:cNvSpPr>
          <p:nvPr>
            <p:ph type="title" idx="4294967295"/>
          </p:nvPr>
        </p:nvSpPr>
        <p:spPr>
          <a:xfrm>
            <a:off x="381685" y="1918741"/>
            <a:ext cx="3782811" cy="3223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NACWO role in AWERB</a:t>
            </a:r>
          </a:p>
        </p:txBody>
      </p:sp>
      <p:pic>
        <p:nvPicPr>
          <p:cNvPr id="5125" name="Picture 1">
            <a:extLst>
              <a:ext uri="{FF2B5EF4-FFF2-40B4-BE49-F238E27FC236}">
                <a16:creationId xmlns:a16="http://schemas.microsoft.com/office/drawing/2014/main" id="{CC14616D-2F0F-FDA1-7C36-2A4A886A1A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3604" y="291147"/>
            <a:ext cx="1027802" cy="105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4">
            <a:extLst>
              <a:ext uri="{FF2B5EF4-FFF2-40B4-BE49-F238E27FC236}">
                <a16:creationId xmlns:a16="http://schemas.microsoft.com/office/drawing/2014/main" id="{8CAAEF77-4140-C0E2-471B-901252DCAFF5}"/>
              </a:ext>
            </a:extLst>
          </p:cNvPr>
          <p:cNvSpPr>
            <a:spLocks noChangeArrowheads="1"/>
          </p:cNvSpPr>
          <p:nvPr/>
        </p:nvSpPr>
        <p:spPr bwMode="auto">
          <a:xfrm>
            <a:off x="420821" y="5875973"/>
            <a:ext cx="3579679"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Aft>
                <a:spcPct val="75000"/>
              </a:spcAft>
              <a:buChar char="•"/>
              <a:defRPr sz="2000">
                <a:solidFill>
                  <a:schemeClr val="tx1"/>
                </a:solidFill>
                <a:latin typeface="Arial" panose="020B0604020202020204" pitchFamily="34" charset="0"/>
              </a:defRPr>
            </a:lvl1pPr>
            <a:lvl2pPr marL="742950" indent="-285750">
              <a:spcAft>
                <a:spcPct val="75000"/>
              </a:spcAft>
              <a:buChar char="•"/>
              <a:defRPr sz="2000">
                <a:solidFill>
                  <a:schemeClr val="tx1"/>
                </a:solidFill>
                <a:latin typeface="Arial" panose="020B0604020202020204" pitchFamily="34" charset="0"/>
              </a:defRPr>
            </a:lvl2pPr>
            <a:lvl3pPr marL="1143000" indent="-228600">
              <a:spcAft>
                <a:spcPct val="75000"/>
              </a:spcAft>
              <a:buChar char="•"/>
              <a:defRPr sz="2000">
                <a:solidFill>
                  <a:schemeClr val="tx1"/>
                </a:solidFill>
                <a:latin typeface="Arial" panose="020B0604020202020204" pitchFamily="34" charset="0"/>
              </a:defRPr>
            </a:lvl3pPr>
            <a:lvl4pPr marL="1600200" indent="-228600">
              <a:spcAft>
                <a:spcPct val="75000"/>
              </a:spcAft>
              <a:buChar char="•"/>
              <a:defRPr sz="2000">
                <a:solidFill>
                  <a:schemeClr val="tx1"/>
                </a:solidFill>
                <a:latin typeface="Arial" panose="020B0604020202020204" pitchFamily="34" charset="0"/>
              </a:defRPr>
            </a:lvl4pPr>
            <a:lvl5pPr marL="2057400" indent="-22860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hangingPunct="1">
              <a:spcAft>
                <a:spcPct val="0"/>
              </a:spcAft>
              <a:buFontTx/>
              <a:buNone/>
            </a:pPr>
            <a:r>
              <a:rPr lang="en-GB" altLang="en-US" sz="1800" b="1" dirty="0">
                <a:solidFill>
                  <a:schemeClr val="tx2"/>
                </a:solidFill>
              </a:rPr>
              <a:t>University Biomedical Services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746C4-A934-D620-5A63-78F1229E5535}"/>
              </a:ext>
            </a:extLst>
          </p:cNvPr>
          <p:cNvSpPr>
            <a:spLocks noGrp="1"/>
          </p:cNvSpPr>
          <p:nvPr>
            <p:ph type="title"/>
          </p:nvPr>
        </p:nvSpPr>
        <p:spPr/>
        <p:txBody>
          <a:bodyPr/>
          <a:lstStyle/>
          <a:p>
            <a:r>
              <a:rPr lang="en-US" dirty="0"/>
              <a:t>NACWO ASPA responsibilities</a:t>
            </a:r>
          </a:p>
        </p:txBody>
      </p:sp>
      <p:sp>
        <p:nvSpPr>
          <p:cNvPr id="4" name="Text Placeholder 3">
            <a:extLst>
              <a:ext uri="{FF2B5EF4-FFF2-40B4-BE49-F238E27FC236}">
                <a16:creationId xmlns:a16="http://schemas.microsoft.com/office/drawing/2014/main" id="{27C130ED-591E-E1D3-08E8-FDE680DC6F7F}"/>
              </a:ext>
            </a:extLst>
          </p:cNvPr>
          <p:cNvSpPr txBox="1">
            <a:spLocks/>
          </p:cNvSpPr>
          <p:nvPr/>
        </p:nvSpPr>
        <p:spPr>
          <a:xfrm>
            <a:off x="361806" y="3819189"/>
            <a:ext cx="3782811" cy="10287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5" name="Speech Bubble: Oval 4">
            <a:extLst>
              <a:ext uri="{FF2B5EF4-FFF2-40B4-BE49-F238E27FC236}">
                <a16:creationId xmlns:a16="http://schemas.microsoft.com/office/drawing/2014/main" id="{016CD6AB-4055-196C-24E4-453A35B25B96}"/>
              </a:ext>
            </a:extLst>
          </p:cNvPr>
          <p:cNvSpPr/>
          <p:nvPr/>
        </p:nvSpPr>
        <p:spPr>
          <a:xfrm>
            <a:off x="5134196" y="327611"/>
            <a:ext cx="4680520" cy="3096815"/>
          </a:xfrm>
          <a:prstGeom prst="wedgeEllipseCallout">
            <a:avLst>
              <a:gd name="adj1" fmla="val -61673"/>
              <a:gd name="adj2" fmla="val 408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“have up-to-date knowledge and experience of relevant animal technology and a thorough knowledge of the husbandry and welfare needs of the species kept in the establishment”</a:t>
            </a:r>
          </a:p>
        </p:txBody>
      </p:sp>
      <p:sp>
        <p:nvSpPr>
          <p:cNvPr id="6" name="Speech Bubble: Oval 5">
            <a:extLst>
              <a:ext uri="{FF2B5EF4-FFF2-40B4-BE49-F238E27FC236}">
                <a16:creationId xmlns:a16="http://schemas.microsoft.com/office/drawing/2014/main" id="{42378D8B-F087-51C5-9F00-1430F3DF0156}"/>
              </a:ext>
            </a:extLst>
          </p:cNvPr>
          <p:cNvSpPr/>
          <p:nvPr/>
        </p:nvSpPr>
        <p:spPr>
          <a:xfrm>
            <a:off x="7474456" y="3320799"/>
            <a:ext cx="4339795" cy="2592036"/>
          </a:xfrm>
          <a:prstGeom prst="wedgeEllipseCallout">
            <a:avLst>
              <a:gd name="adj1" fmla="val 53143"/>
              <a:gd name="adj2" fmla="val 524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t>“be familiar with the main provisions of project licences, particularly the adverse effects expected for each protocol, the control measures and humane end-points specified and the methods of killing specified in licences”</a:t>
            </a:r>
          </a:p>
        </p:txBody>
      </p:sp>
      <p:sp>
        <p:nvSpPr>
          <p:cNvPr id="3" name="Speech Bubble: Oval 2">
            <a:extLst>
              <a:ext uri="{FF2B5EF4-FFF2-40B4-BE49-F238E27FC236}">
                <a16:creationId xmlns:a16="http://schemas.microsoft.com/office/drawing/2014/main" id="{0789A8F4-76A2-653F-558F-5FBC7FBFA730}"/>
              </a:ext>
            </a:extLst>
          </p:cNvPr>
          <p:cNvSpPr/>
          <p:nvPr/>
        </p:nvSpPr>
        <p:spPr>
          <a:xfrm>
            <a:off x="2994144" y="3819189"/>
            <a:ext cx="4280104" cy="2592036"/>
          </a:xfrm>
          <a:prstGeom prst="wedgeEllipseCallout">
            <a:avLst>
              <a:gd name="adj1" fmla="val -61673"/>
              <a:gd name="adj2" fmla="val 408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“be an active member of the AWERB at your establishment, and advise applicants for licences and licence holders on practical opportunities for implementing the 3Rs.”</a:t>
            </a:r>
          </a:p>
        </p:txBody>
      </p:sp>
    </p:spTree>
    <p:extLst>
      <p:ext uri="{BB962C8B-B14F-4D97-AF65-F5344CB8AC3E}">
        <p14:creationId xmlns:p14="http://schemas.microsoft.com/office/powerpoint/2010/main" val="311098505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75CC-A7B4-DED7-740F-BEC6F0BBADDD}"/>
              </a:ext>
            </a:extLst>
          </p:cNvPr>
          <p:cNvSpPr>
            <a:spLocks noGrp="1"/>
          </p:cNvSpPr>
          <p:nvPr>
            <p:ph type="title"/>
          </p:nvPr>
        </p:nvSpPr>
        <p:spPr/>
        <p:txBody>
          <a:bodyPr>
            <a:normAutofit fontScale="90000"/>
          </a:bodyPr>
          <a:lstStyle/>
          <a:p>
            <a:r>
              <a:rPr lang="en-GB" altLang="en-US" dirty="0"/>
              <a:t>NACWO role at UBS </a:t>
            </a:r>
            <a:endParaRPr lang="en-US" dirty="0"/>
          </a:p>
        </p:txBody>
      </p:sp>
      <p:sp>
        <p:nvSpPr>
          <p:cNvPr id="3" name="Text Placeholder 2">
            <a:extLst>
              <a:ext uri="{FF2B5EF4-FFF2-40B4-BE49-F238E27FC236}">
                <a16:creationId xmlns:a16="http://schemas.microsoft.com/office/drawing/2014/main" id="{36B6065B-631B-6D1F-1CDF-BFC0112ADF24}"/>
              </a:ext>
            </a:extLst>
          </p:cNvPr>
          <p:cNvSpPr>
            <a:spLocks noGrp="1"/>
          </p:cNvSpPr>
          <p:nvPr>
            <p:ph type="body" sz="quarter" idx="10"/>
          </p:nvPr>
        </p:nvSpPr>
        <p:spPr>
          <a:xfrm>
            <a:off x="514293" y="1778666"/>
            <a:ext cx="8189957" cy="3547189"/>
          </a:xfrm>
        </p:spPr>
        <p:txBody>
          <a:bodyPr/>
          <a:lstStyle/>
          <a:p>
            <a:pPr algn="l"/>
            <a:r>
              <a:rPr lang="en-GB" dirty="0"/>
              <a:t>At UBS there are 8 facilities that house a range of species: for example Mice, rats, non human primates, horses, sheep. </a:t>
            </a:r>
          </a:p>
          <a:p>
            <a:pPr algn="l"/>
            <a:endParaRPr lang="en-GB" dirty="0"/>
          </a:p>
          <a:p>
            <a:pPr algn="l"/>
            <a:r>
              <a:rPr lang="en-GB" dirty="0"/>
              <a:t>There are 18 NACWOs at UBS to cover the varied species and facilities. </a:t>
            </a:r>
          </a:p>
          <a:p>
            <a:pPr algn="l"/>
            <a:r>
              <a:rPr lang="en-GB" dirty="0"/>
              <a:t> </a:t>
            </a:r>
          </a:p>
          <a:p>
            <a:pPr marL="285750" indent="-285750" algn="l">
              <a:buFont typeface="Arial" panose="020B0604020202020204" pitchFamily="34" charset="0"/>
              <a:buChar char="•"/>
            </a:pPr>
            <a:r>
              <a:rPr lang="en-GB" dirty="0"/>
              <a:t>We ensure the facilities are staffed appropriately to ensure the animals can be cared for.</a:t>
            </a:r>
          </a:p>
          <a:p>
            <a:pPr marL="285750" indent="-285750" algn="l">
              <a:buFont typeface="Arial" panose="020B0604020202020204" pitchFamily="34" charset="0"/>
              <a:buChar char="•"/>
            </a:pPr>
            <a:r>
              <a:rPr lang="en-GB" dirty="0"/>
              <a:t>Assess animal health on a daily basis and maintain high standards of care.</a:t>
            </a:r>
          </a:p>
          <a:p>
            <a:pPr marL="285750" indent="-285750" algn="l">
              <a:buFont typeface="Arial" panose="020B0604020202020204" pitchFamily="34" charset="0"/>
              <a:buChar char="•"/>
            </a:pPr>
            <a:r>
              <a:rPr lang="en-GB" dirty="0"/>
              <a:t>Advise on PPL applications when they are being drafted. </a:t>
            </a:r>
          </a:p>
          <a:p>
            <a:pPr marL="285750" indent="-285750" algn="l">
              <a:buFont typeface="Arial" panose="020B0604020202020204" pitchFamily="34" charset="0"/>
              <a:buChar char="•"/>
            </a:pPr>
            <a:r>
              <a:rPr lang="en-GB" dirty="0"/>
              <a:t>Regularly refer to PPL’s once they are approved to identify expected adverse effects, monitoring requirements and humane endpoints to be able to sign off study plans.</a:t>
            </a:r>
          </a:p>
          <a:p>
            <a:pPr algn="l"/>
            <a:endParaRPr lang="en-GB" dirty="0"/>
          </a:p>
          <a:p>
            <a:pPr algn="l"/>
            <a:endParaRPr lang="en-GB" dirty="0"/>
          </a:p>
          <a:p>
            <a:pPr marL="285750" indent="-285750">
              <a:buFont typeface="Arial" panose="020B0604020202020204" pitchFamily="34" charset="0"/>
              <a:buChar char="•"/>
            </a:pPr>
            <a:endParaRPr lang="en-GB" dirty="0"/>
          </a:p>
          <a:p>
            <a:r>
              <a:rPr lang="en-GB" dirty="0"/>
              <a:t>All NACWOs can be reached on a group email address or there are some facility specific email addresses where there is more than one NACWO!</a:t>
            </a:r>
            <a:endParaRPr lang="en-US" dirty="0"/>
          </a:p>
        </p:txBody>
      </p:sp>
      <p:pic>
        <p:nvPicPr>
          <p:cNvPr id="6" name="Picture 5">
            <a:extLst>
              <a:ext uri="{FF2B5EF4-FFF2-40B4-BE49-F238E27FC236}">
                <a16:creationId xmlns:a16="http://schemas.microsoft.com/office/drawing/2014/main" id="{3F424310-586C-7608-BF75-DD33412F9B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4250" y="1320018"/>
            <a:ext cx="2996367" cy="4217963"/>
          </a:xfrm>
          <a:prstGeom prst="rect">
            <a:avLst/>
          </a:prstGeom>
        </p:spPr>
      </p:pic>
    </p:spTree>
    <p:extLst>
      <p:ext uri="{BB962C8B-B14F-4D97-AF65-F5344CB8AC3E}">
        <p14:creationId xmlns:p14="http://schemas.microsoft.com/office/powerpoint/2010/main" val="162457309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2D1F39-23E1-6EA0-0211-4B1BBF872541}"/>
              </a:ext>
            </a:extLst>
          </p:cNvPr>
          <p:cNvSpPr>
            <a:spLocks noGrp="1"/>
          </p:cNvSpPr>
          <p:nvPr>
            <p:ph type="body" sz="quarter" idx="12"/>
          </p:nvPr>
        </p:nvSpPr>
        <p:spPr>
          <a:xfrm>
            <a:off x="5978769" y="2319637"/>
            <a:ext cx="5757706" cy="3880196"/>
          </a:xfrm>
        </p:spPr>
        <p:txBody>
          <a:bodyPr>
            <a:normAutofit lnSpcReduction="10000"/>
          </a:bodyPr>
          <a:lstStyle/>
          <a:p>
            <a:pPr marL="0" indent="0">
              <a:buNone/>
            </a:pPr>
            <a:r>
              <a:rPr lang="en-GB" dirty="0"/>
              <a:t>We sit on all AWERB committees, but as there are so many NACWOs this is on a rota basis, so there is at least one per meeting. </a:t>
            </a:r>
          </a:p>
          <a:p>
            <a:pPr marL="0" indent="0">
              <a:buNone/>
            </a:pPr>
            <a:endParaRPr lang="en-GB" dirty="0"/>
          </a:p>
          <a:p>
            <a:pPr marL="0" indent="0">
              <a:buNone/>
            </a:pPr>
            <a:r>
              <a:rPr lang="en-GB" dirty="0"/>
              <a:t>We mainly focus on the Project harms and protocols in the PPL and may ask questions on the adverse effects, monitoring, treatment and humane endpoints. We ensure that the facility can cater for the work proposed. </a:t>
            </a:r>
          </a:p>
          <a:p>
            <a:pPr marL="0" indent="0">
              <a:buNone/>
            </a:pPr>
            <a:endParaRPr lang="en-GB" dirty="0"/>
          </a:p>
          <a:p>
            <a:pPr marL="0" indent="0">
              <a:buNone/>
            </a:pPr>
            <a:endParaRPr lang="en-US" dirty="0"/>
          </a:p>
        </p:txBody>
      </p:sp>
      <p:sp>
        <p:nvSpPr>
          <p:cNvPr id="5" name="Title 4">
            <a:extLst>
              <a:ext uri="{FF2B5EF4-FFF2-40B4-BE49-F238E27FC236}">
                <a16:creationId xmlns:a16="http://schemas.microsoft.com/office/drawing/2014/main" id="{BE79A17D-200A-6E01-7527-1E5EA651ADFC}"/>
              </a:ext>
            </a:extLst>
          </p:cNvPr>
          <p:cNvSpPr>
            <a:spLocks noGrp="1"/>
          </p:cNvSpPr>
          <p:nvPr>
            <p:ph type="title"/>
          </p:nvPr>
        </p:nvSpPr>
        <p:spPr/>
        <p:txBody>
          <a:bodyPr>
            <a:normAutofit fontScale="90000"/>
          </a:bodyPr>
          <a:lstStyle/>
          <a:p>
            <a:r>
              <a:rPr lang="en-GB" altLang="en-US" dirty="0"/>
              <a:t>NACWO as an AWERB committee member</a:t>
            </a:r>
            <a:endParaRPr lang="en-US" dirty="0"/>
          </a:p>
        </p:txBody>
      </p:sp>
      <p:pic>
        <p:nvPicPr>
          <p:cNvPr id="3" name="Picture 2" descr="A hand holding a group of black mice&#10;&#10;AI-generated content may be incorrect.">
            <a:extLst>
              <a:ext uri="{FF2B5EF4-FFF2-40B4-BE49-F238E27FC236}">
                <a16:creationId xmlns:a16="http://schemas.microsoft.com/office/drawing/2014/main" id="{5BDC2C06-C710-E159-BD57-4666DE6E2A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1146" y="1212587"/>
            <a:ext cx="3593332" cy="4791109"/>
          </a:xfrm>
          <a:prstGeom prst="rect">
            <a:avLst/>
          </a:prstGeom>
        </p:spPr>
      </p:pic>
    </p:spTree>
    <p:extLst>
      <p:ext uri="{BB962C8B-B14F-4D97-AF65-F5344CB8AC3E}">
        <p14:creationId xmlns:p14="http://schemas.microsoft.com/office/powerpoint/2010/main" val="266303767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A2BFB9-D71C-E5AB-2370-DE32196177CC}"/>
              </a:ext>
            </a:extLst>
          </p:cNvPr>
          <p:cNvSpPr>
            <a:spLocks noGrp="1"/>
          </p:cNvSpPr>
          <p:nvPr>
            <p:ph type="body" sz="quarter" idx="12"/>
          </p:nvPr>
        </p:nvSpPr>
        <p:spPr>
          <a:xfrm>
            <a:off x="6864078" y="1156818"/>
            <a:ext cx="4759511" cy="4532005"/>
          </a:xfrm>
        </p:spPr>
        <p:txBody>
          <a:bodyPr>
            <a:normAutofit/>
          </a:bodyPr>
          <a:lstStyle/>
          <a:p>
            <a:pPr marL="271463" lvl="1"/>
            <a:r>
              <a:rPr lang="en-GB" dirty="0">
                <a:latin typeface="Arial" panose="020B0604020202020204" pitchFamily="34" charset="0"/>
                <a:cs typeface="Arial" panose="020B0604020202020204" pitchFamily="34" charset="0"/>
              </a:rPr>
              <a:t>Attend RCA’s to support further training and reassessments where needed.</a:t>
            </a:r>
          </a:p>
          <a:p>
            <a:pPr marL="271463" lvl="1"/>
            <a:r>
              <a:rPr lang="en-GB" dirty="0">
                <a:latin typeface="Arial" panose="020B0604020202020204" pitchFamily="34" charset="0"/>
                <a:cs typeface="Arial" panose="020B0604020202020204" pitchFamily="34" charset="0"/>
              </a:rPr>
              <a:t> </a:t>
            </a:r>
          </a:p>
          <a:p>
            <a:pPr marL="271463" lvl="1"/>
            <a:r>
              <a:rPr lang="en-GB" dirty="0">
                <a:latin typeface="Arial" panose="020B0604020202020204" pitchFamily="34" charset="0"/>
                <a:cs typeface="Arial" panose="020B0604020202020204" pitchFamily="34" charset="0"/>
              </a:rPr>
              <a:t>Provide advice prior to submission of SC18’s when needed. </a:t>
            </a:r>
          </a:p>
          <a:p>
            <a:pPr marL="271463" lvl="1"/>
            <a:endParaRPr lang="en-GB" dirty="0">
              <a:latin typeface="Arial" panose="020B0604020202020204" pitchFamily="34" charset="0"/>
              <a:cs typeface="Arial" panose="020B0604020202020204" pitchFamily="34" charset="0"/>
            </a:endParaRPr>
          </a:p>
          <a:p>
            <a:pPr marL="271463" lvl="1"/>
            <a:r>
              <a:rPr lang="en-GB" dirty="0">
                <a:latin typeface="Arial" panose="020B0604020202020204" pitchFamily="34" charset="0"/>
                <a:cs typeface="Arial" panose="020B0604020202020204" pitchFamily="34" charset="0"/>
              </a:rPr>
              <a:t>New users are inducted to facilities and supported through their personal licence training, procedural training and all other aspects of working with animals.</a:t>
            </a:r>
          </a:p>
          <a:p>
            <a:pPr marL="271463" lvl="1"/>
            <a:endParaRPr lang="en-GB" dirty="0">
              <a:latin typeface="Arial" panose="020B0604020202020204" pitchFamily="34" charset="0"/>
              <a:cs typeface="Arial" panose="020B0604020202020204" pitchFamily="34" charset="0"/>
            </a:endParaRPr>
          </a:p>
          <a:p>
            <a:pPr marL="271463" lvl="1"/>
            <a:r>
              <a:rPr lang="en-GB" dirty="0">
                <a:latin typeface="Arial" panose="020B0604020202020204" pitchFamily="34" charset="0"/>
                <a:cs typeface="Arial" panose="020B0604020202020204" pitchFamily="34" charset="0"/>
              </a:rPr>
              <a:t>Implement refinements where possible through study plan review, previous experience or published posters. </a:t>
            </a:r>
          </a:p>
          <a:p>
            <a:pPr marL="271463" lvl="1"/>
            <a:endParaRPr lang="en-GB" dirty="0"/>
          </a:p>
        </p:txBody>
      </p:sp>
      <p:sp>
        <p:nvSpPr>
          <p:cNvPr id="6" name="Text Placeholder 5">
            <a:extLst>
              <a:ext uri="{FF2B5EF4-FFF2-40B4-BE49-F238E27FC236}">
                <a16:creationId xmlns:a16="http://schemas.microsoft.com/office/drawing/2014/main" id="{D3E5B011-6835-83E8-C4EF-ABE5FED30B3F}"/>
              </a:ext>
            </a:extLst>
          </p:cNvPr>
          <p:cNvSpPr>
            <a:spLocks noGrp="1"/>
          </p:cNvSpPr>
          <p:nvPr>
            <p:ph type="body" sz="quarter" idx="14"/>
          </p:nvPr>
        </p:nvSpPr>
        <p:spPr>
          <a:xfrm>
            <a:off x="482165" y="1156819"/>
            <a:ext cx="5371755" cy="585787"/>
          </a:xfrm>
        </p:spPr>
        <p:txBody>
          <a:bodyPr/>
          <a:lstStyle/>
          <a:p>
            <a:r>
              <a:rPr lang="en-GB" altLang="en-US" dirty="0"/>
              <a:t>Other ways NACWOs support the AWERB</a:t>
            </a:r>
            <a:endParaRPr lang="en-US" dirty="0"/>
          </a:p>
        </p:txBody>
      </p:sp>
      <p:sp>
        <p:nvSpPr>
          <p:cNvPr id="7" name="Text Placeholder 6">
            <a:extLst>
              <a:ext uri="{FF2B5EF4-FFF2-40B4-BE49-F238E27FC236}">
                <a16:creationId xmlns:a16="http://schemas.microsoft.com/office/drawing/2014/main" id="{325E8BC8-855E-84A7-4619-F6EAB4917FC1}"/>
              </a:ext>
            </a:extLst>
          </p:cNvPr>
          <p:cNvSpPr>
            <a:spLocks noGrp="1"/>
          </p:cNvSpPr>
          <p:nvPr>
            <p:ph type="body" sz="quarter" idx="15"/>
          </p:nvPr>
        </p:nvSpPr>
        <p:spPr>
          <a:xfrm>
            <a:off x="482165" y="2024405"/>
            <a:ext cx="5370513" cy="2042194"/>
          </a:xfrm>
        </p:spPr>
        <p:txBody>
          <a:bodyPr/>
          <a:lstStyle/>
          <a:p>
            <a:pPr marL="285750" indent="-285750">
              <a:buFont typeface="Arial" panose="020B0604020202020204" pitchFamily="34" charset="0"/>
              <a:buChar char="•"/>
            </a:pPr>
            <a:r>
              <a:rPr lang="en-GB" dirty="0"/>
              <a:t>Reporting of potential non compliance (RCA/SC18’s) </a:t>
            </a:r>
          </a:p>
          <a:p>
            <a:endParaRPr lang="en-GB" dirty="0"/>
          </a:p>
          <a:p>
            <a:pPr marL="285750" indent="-285750">
              <a:buFont typeface="Arial" panose="020B0604020202020204" pitchFamily="34" charset="0"/>
              <a:buChar char="•"/>
            </a:pPr>
            <a:r>
              <a:rPr lang="en-GB" dirty="0"/>
              <a:t>Training of new users</a:t>
            </a:r>
          </a:p>
          <a:p>
            <a:endParaRPr lang="en-GB" dirty="0"/>
          </a:p>
          <a:p>
            <a:pPr marL="285750" indent="-285750">
              <a:buFont typeface="Arial" panose="020B0604020202020204" pitchFamily="34" charset="0"/>
              <a:buChar char="•"/>
            </a:pPr>
            <a:r>
              <a:rPr lang="en-GB" dirty="0"/>
              <a:t>Implementing the 3Rs </a:t>
            </a:r>
            <a:endParaRPr lang="en-US" dirty="0"/>
          </a:p>
        </p:txBody>
      </p:sp>
      <p:pic>
        <p:nvPicPr>
          <p:cNvPr id="8" name="Picture 4">
            <a:extLst>
              <a:ext uri="{FF2B5EF4-FFF2-40B4-BE49-F238E27FC236}">
                <a16:creationId xmlns:a16="http://schemas.microsoft.com/office/drawing/2014/main" id="{B68371B6-5CA5-BDB5-53EC-53EEDCC60E2D}"/>
              </a:ext>
            </a:extLst>
          </p:cNvPr>
          <p:cNvPicPr>
            <a:picLocks noChangeAspect="1"/>
          </p:cNvPicPr>
          <p:nvPr/>
        </p:nvPicPr>
        <p:blipFill>
          <a:blip r:embed="rId2">
            <a:extLst>
              <a:ext uri="{28A0092B-C50C-407E-A947-70E740481C1C}">
                <a14:useLocalDpi xmlns:a14="http://schemas.microsoft.com/office/drawing/2010/main" val="0"/>
              </a:ext>
            </a:extLst>
          </a:blip>
          <a:srcRect t="29056"/>
          <a:stretch>
            <a:fillRect/>
          </a:stretch>
        </p:blipFill>
        <p:spPr bwMode="auto">
          <a:xfrm>
            <a:off x="1734036" y="4287740"/>
            <a:ext cx="2668587"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898503"/>
      </p:ext>
    </p:extLst>
  </p:cSld>
  <p:clrMapOvr>
    <a:masterClrMapping/>
  </p:clrMapOvr>
  <p:transition spd="med"/>
</p:sld>
</file>

<file path=ppt/theme/theme1.xml><?xml version="1.0" encoding="utf-8"?>
<a:theme xmlns:a="http://schemas.openxmlformats.org/drawingml/2006/main" name="UC Cor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Core" id="{87CEEDE3-1573-254E-9E4F-7D4917361C07}" vid="{31D9324C-8589-0E47-8A62-D3303B351A37}"/>
    </a:ext>
  </a:ext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F0028"/>
      </a:accent1>
      <a:accent2>
        <a:srgbClr val="EC062B"/>
      </a:accent2>
      <a:accent3>
        <a:srgbClr val="DB082A"/>
      </a:accent3>
      <a:accent4>
        <a:srgbClr val="C20A28"/>
      </a:accent4>
      <a:accent5>
        <a:srgbClr val="AB0C24"/>
      </a:accent5>
      <a:accent6>
        <a:srgbClr val="980B22"/>
      </a:accent6>
      <a:hlink>
        <a:srgbClr val="0000FF"/>
      </a:hlink>
      <a:folHlink>
        <a:srgbClr val="FF00FF"/>
      </a:folHlink>
    </a:clrScheme>
    <a:fontScheme name="B&amp;D-Powerpoint Template_16x9">
      <a:majorFont>
        <a:latin typeface="Calibri"/>
        <a:ea typeface="Calibri"/>
        <a:cs typeface="Calibri"/>
      </a:majorFont>
      <a:minorFont>
        <a:latin typeface="Helvetica"/>
        <a:ea typeface="Helvetica"/>
        <a:cs typeface="Helvetica"/>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51E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014CE00EBE3F84EB9B87F04FE049BA6" ma:contentTypeVersion="22" ma:contentTypeDescription="Create a new document." ma:contentTypeScope="" ma:versionID="be0d0f4e9ae96f61f44208404b15219f">
  <xsd:schema xmlns:xsd="http://www.w3.org/2001/XMLSchema" xmlns:xs="http://www.w3.org/2001/XMLSchema" xmlns:p="http://schemas.microsoft.com/office/2006/metadata/properties" xmlns:ns2="80a92bb6-b097-40ca-86f2-9f4876fb631b" xmlns:ns3="9b8a3ca5-10f8-447a-bdcb-fea5116a651c" targetNamespace="http://schemas.microsoft.com/office/2006/metadata/properties" ma:root="true" ma:fieldsID="86b493b6eaf46f39d1e7e7ecca6f0b89" ns2:_="" ns3:_="">
    <xsd:import namespace="80a92bb6-b097-40ca-86f2-9f4876fb631b"/>
    <xsd:import namespace="9b8a3ca5-10f8-447a-bdcb-fea5116a65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Permissiongiven" minOccurs="0"/>
                <xsd:element ref="ns2:lcf76f155ced4ddcb4097134ff3c332f" minOccurs="0"/>
                <xsd:element ref="ns3:TaxCatchAll" minOccurs="0"/>
                <xsd:element ref="ns2:MediaServiceObjectDetectorVersions" minOccurs="0"/>
                <xsd:element ref="ns2:Thumbnail"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92bb6-b097-40ca-86f2-9f4876fb63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Permissiongiven" ma:index="21" nillable="true" ma:displayName="External permission given" ma:default="0" ma:description="Has permission been given by the subject to share this image on social media, website, and external comms?" ma:format="Dropdown" ma:internalName="Permissiongiven">
      <xsd:simpleType>
        <xsd:restriction base="dms:Boolea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a27f011-1a9c-4bbb-bffd-f61e666ec8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Thumbnail" ma:index="26" nillable="true" ma:displayName="Thumbnail" ma:format="Thumbnail" ma:internalName="Thumbnail">
      <xsd:simpleType>
        <xsd:restriction base="dms:Unknow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age" ma:index="28" nillable="true" ma:displayName="Image" ma:format="Thumbnail" ma:internalName="Image">
      <xsd:simpleType>
        <xsd:restriction base="dms:Unknow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8a3ca5-10f8-447a-bdcb-fea5116a651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c4c26eb-31ca-4cf8-a0dd-6c9750ca8098}" ma:internalName="TaxCatchAll" ma:showField="CatchAllData" ma:web="9b8a3ca5-10f8-447a-bdcb-fea5116a65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b8a3ca5-10f8-447a-bdcb-fea5116a651c" xsi:nil="true"/>
    <lcf76f155ced4ddcb4097134ff3c332f xmlns="80a92bb6-b097-40ca-86f2-9f4876fb631b">
      <Terms xmlns="http://schemas.microsoft.com/office/infopath/2007/PartnerControls"/>
    </lcf76f155ced4ddcb4097134ff3c332f>
    <Permissiongiven xmlns="80a92bb6-b097-40ca-86f2-9f4876fb631b">false</Permissiongiven>
    <Thumbnail xmlns="80a92bb6-b097-40ca-86f2-9f4876fb631b" xsi:nil="true"/>
    <Image xmlns="80a92bb6-b097-40ca-86f2-9f4876fb631b" xsi:nil="true"/>
  </documentManagement>
</p:properties>
</file>

<file path=customXml/itemProps1.xml><?xml version="1.0" encoding="utf-8"?>
<ds:datastoreItem xmlns:ds="http://schemas.openxmlformats.org/officeDocument/2006/customXml" ds:itemID="{44F1519E-8F05-4D68-892A-494CE11CE1A4}">
  <ds:schemaRefs>
    <ds:schemaRef ds:uri="http://schemas.microsoft.com/sharepoint/v3/contenttype/forms"/>
  </ds:schemaRefs>
</ds:datastoreItem>
</file>

<file path=customXml/itemProps2.xml><?xml version="1.0" encoding="utf-8"?>
<ds:datastoreItem xmlns:ds="http://schemas.openxmlformats.org/officeDocument/2006/customXml" ds:itemID="{1889A0CA-9720-40CD-83CD-1DBA579623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92bb6-b097-40ca-86f2-9f4876fb631b"/>
    <ds:schemaRef ds:uri="9b8a3ca5-10f8-447a-bdcb-fea5116a6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32C23A-889F-4A2A-BBDB-0EDA87EB1127}">
  <ds:schemaRefs>
    <ds:schemaRef ds:uri="http://schemas.microsoft.com/office/2006/metadata/properties"/>
    <ds:schemaRef ds:uri="http://schemas.microsoft.com/office/infopath/2007/PartnerControls"/>
    <ds:schemaRef ds:uri="9b8a3ca5-10f8-447a-bdcb-fea5116a651c"/>
    <ds:schemaRef ds:uri="80a92bb6-b097-40ca-86f2-9f4876fb631b"/>
  </ds:schemaRefs>
</ds:datastoreItem>
</file>

<file path=docProps/app.xml><?xml version="1.0" encoding="utf-8"?>
<Properties xmlns="http://schemas.openxmlformats.org/officeDocument/2006/extended-properties" xmlns:vt="http://schemas.openxmlformats.org/officeDocument/2006/docPropsVTypes">
  <Template/>
  <TotalTime>7053</TotalTime>
  <Words>403</Words>
  <Application>Microsoft Office PowerPoint</Application>
  <PresentationFormat>Widescreen</PresentationFormat>
  <Paragraphs>36</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Calibri</vt:lpstr>
      <vt:lpstr>Feijoa Medium</vt:lpstr>
      <vt:lpstr>Open Sans Light</vt:lpstr>
      <vt:lpstr>UC Core</vt:lpstr>
      <vt:lpstr>NACWO role in AWERB</vt:lpstr>
      <vt:lpstr>NACWO ASPA responsibilities</vt:lpstr>
      <vt:lpstr>NACWO role at UBS </vt:lpstr>
      <vt:lpstr>NACWO as an AWERB committee member</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Cambridge - Presentation</dc:title>
  <dc:subject/>
  <dc:creator>Holly Bloy</dc:creator>
  <cp:keywords/>
  <dc:description/>
  <cp:lastModifiedBy>Kate Tansley</cp:lastModifiedBy>
  <cp:revision>265</cp:revision>
  <dcterms:modified xsi:type="dcterms:W3CDTF">2025-11-19T15:04:55Z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0x0101007014CE00EBE3F84EB9B87F04FE049BA6</vt:lpwstr>
  </property>
  <property fmtid="{D5CDD505-2E9C-101B-9397-08002B2CF9AE}" pid="3" name="MediaServiceImageTags">
    <vt:lpwstr/>
  </property>
</Properties>
</file>